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8"/>
  </p:notesMasterIdLst>
  <p:sldIdLst>
    <p:sldId id="257" r:id="rId2"/>
    <p:sldId id="258" r:id="rId3"/>
    <p:sldId id="266" r:id="rId4"/>
    <p:sldId id="264" r:id="rId5"/>
    <p:sldId id="262" r:id="rId6"/>
    <p:sldId id="263" r:id="rId7"/>
  </p:sldIdLst>
  <p:sldSz cx="6858000" cy="9906000" type="A4"/>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tephane monti" initials="sm" lastIdx="1" clrIdx="0">
    <p:extLst>
      <p:ext uri="{19B8F6BF-5375-455C-9EA6-DF929625EA0E}">
        <p15:presenceInfo xmlns:p15="http://schemas.microsoft.com/office/powerpoint/2012/main" userId="S::ms-diag@sfr.fr::f8cdef31-a31e-4b4a-93e4-5f571e91255a_1:live.com:00030000C9E2AD4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71F1F"/>
    <a:srgbClr val="A47D00"/>
    <a:srgbClr val="D52525"/>
    <a:srgbClr val="30952B"/>
    <a:srgbClr val="E2AC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1" d="100"/>
          <a:sy n="61" d="100"/>
        </p:scale>
        <p:origin x="2658" y="30"/>
      </p:cViewPr>
      <p:guideLst/>
    </p:cSldViewPr>
  </p:slideViewPr>
  <p:notesTextViewPr>
    <p:cViewPr>
      <p:scale>
        <a:sx n="1" d="1"/>
        <a:sy n="1" d="1"/>
      </p:scale>
      <p:origin x="0" y="0"/>
    </p:cViewPr>
  </p:notesTextViewPr>
  <p:sorterViewPr>
    <p:cViewPr>
      <p:scale>
        <a:sx n="200" d="100"/>
        <a:sy n="200" d="100"/>
      </p:scale>
      <p:origin x="0" y="-283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0308F614-3B49-4184-8CD2-B5E2B35E55C4}" type="datetimeFigureOut">
              <a:rPr lang="fr-FR" smtClean="0"/>
              <a:t>12/01/2024</a:t>
            </a:fld>
            <a:endParaRPr lang="fr-FR"/>
          </a:p>
        </p:txBody>
      </p:sp>
      <p:sp>
        <p:nvSpPr>
          <p:cNvPr id="4" name="Espace réservé de l'image des diapositives 3"/>
          <p:cNvSpPr>
            <a:spLocks noGrp="1" noRot="1" noChangeAspect="1"/>
          </p:cNvSpPr>
          <p:nvPr>
            <p:ph type="sldImg" idx="2"/>
          </p:nvPr>
        </p:nvSpPr>
        <p:spPr>
          <a:xfrm>
            <a:off x="2239963" y="1241425"/>
            <a:ext cx="2317750" cy="334962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35886A8D-357A-447C-AA78-DCD510AC08F8}" type="slidenum">
              <a:rPr lang="fr-FR" smtClean="0"/>
              <a:t>‹N°›</a:t>
            </a:fld>
            <a:endParaRPr lang="fr-FR"/>
          </a:p>
        </p:txBody>
      </p:sp>
    </p:spTree>
    <p:extLst>
      <p:ext uri="{BB962C8B-B14F-4D97-AF65-F5344CB8AC3E}">
        <p14:creationId xmlns:p14="http://schemas.microsoft.com/office/powerpoint/2010/main" val="31438681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fr-FR"/>
              <a:t>Modifiez le style du titre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2FB72D4C-A921-4931-AA72-2045A15A2014}" type="datetimeFigureOut">
              <a:rPr lang="fr-FR" smtClean="0"/>
              <a:t>12/01/2024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F31EF5E-0C96-4052-81B7-A84192E50BE0}" type="slidenum">
              <a:rPr lang="fr-FR" smtClean="0"/>
              <a:t>‹N°›</a:t>
            </a:fld>
            <a:endParaRPr lang="fr-FR"/>
          </a:p>
        </p:txBody>
      </p:sp>
    </p:spTree>
    <p:extLst>
      <p:ext uri="{BB962C8B-B14F-4D97-AF65-F5344CB8AC3E}">
        <p14:creationId xmlns:p14="http://schemas.microsoft.com/office/powerpoint/2010/main" val="26881974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2FB72D4C-A921-4931-AA72-2045A15A2014}" type="datetimeFigureOut">
              <a:rPr lang="fr-FR" smtClean="0"/>
              <a:t>12/01/2024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F31EF5E-0C96-4052-81B7-A84192E50BE0}" type="slidenum">
              <a:rPr lang="fr-FR" smtClean="0"/>
              <a:t>‹N°›</a:t>
            </a:fld>
            <a:endParaRPr lang="fr-FR"/>
          </a:p>
        </p:txBody>
      </p:sp>
    </p:spTree>
    <p:extLst>
      <p:ext uri="{BB962C8B-B14F-4D97-AF65-F5344CB8AC3E}">
        <p14:creationId xmlns:p14="http://schemas.microsoft.com/office/powerpoint/2010/main" val="7553935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2FB72D4C-A921-4931-AA72-2045A15A2014}" type="datetimeFigureOut">
              <a:rPr lang="fr-FR" smtClean="0"/>
              <a:t>12/01/2024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F31EF5E-0C96-4052-81B7-A84192E50BE0}" type="slidenum">
              <a:rPr lang="fr-FR" smtClean="0"/>
              <a:t>‹N°›</a:t>
            </a:fld>
            <a:endParaRPr lang="fr-FR"/>
          </a:p>
        </p:txBody>
      </p:sp>
    </p:spTree>
    <p:extLst>
      <p:ext uri="{BB962C8B-B14F-4D97-AF65-F5344CB8AC3E}">
        <p14:creationId xmlns:p14="http://schemas.microsoft.com/office/powerpoint/2010/main" val="4302732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2FB72D4C-A921-4931-AA72-2045A15A2014}" type="datetimeFigureOut">
              <a:rPr lang="fr-FR" smtClean="0"/>
              <a:t>12/01/2024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F31EF5E-0C96-4052-81B7-A84192E50BE0}" type="slidenum">
              <a:rPr lang="fr-FR" smtClean="0"/>
              <a:t>‹N°›</a:t>
            </a:fld>
            <a:endParaRPr lang="fr-FR"/>
          </a:p>
        </p:txBody>
      </p:sp>
    </p:spTree>
    <p:extLst>
      <p:ext uri="{BB962C8B-B14F-4D97-AF65-F5344CB8AC3E}">
        <p14:creationId xmlns:p14="http://schemas.microsoft.com/office/powerpoint/2010/main" val="36656130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fr-FR"/>
              <a:t>Modifiez le style du titre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2FB72D4C-A921-4931-AA72-2045A15A2014}" type="datetimeFigureOut">
              <a:rPr lang="fr-FR" smtClean="0"/>
              <a:t>12/01/2024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F31EF5E-0C96-4052-81B7-A84192E50BE0}" type="slidenum">
              <a:rPr lang="fr-FR" smtClean="0"/>
              <a:t>‹N°›</a:t>
            </a:fld>
            <a:endParaRPr lang="fr-FR"/>
          </a:p>
        </p:txBody>
      </p:sp>
    </p:spTree>
    <p:extLst>
      <p:ext uri="{BB962C8B-B14F-4D97-AF65-F5344CB8AC3E}">
        <p14:creationId xmlns:p14="http://schemas.microsoft.com/office/powerpoint/2010/main" val="15883429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2FB72D4C-A921-4931-AA72-2045A15A2014}" type="datetimeFigureOut">
              <a:rPr lang="fr-FR" smtClean="0"/>
              <a:t>12/01/2024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F31EF5E-0C96-4052-81B7-A84192E50BE0}" type="slidenum">
              <a:rPr lang="fr-FR" smtClean="0"/>
              <a:t>‹N°›</a:t>
            </a:fld>
            <a:endParaRPr lang="fr-FR"/>
          </a:p>
        </p:txBody>
      </p:sp>
    </p:spTree>
    <p:extLst>
      <p:ext uri="{BB962C8B-B14F-4D97-AF65-F5344CB8AC3E}">
        <p14:creationId xmlns:p14="http://schemas.microsoft.com/office/powerpoint/2010/main" val="24070336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fr-FR"/>
              <a:t>Modifiez le style du titre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Modifiez les styles du texte du masque</a:t>
            </a:r>
          </a:p>
        </p:txBody>
      </p:sp>
      <p:sp>
        <p:nvSpPr>
          <p:cNvPr id="4" name="Content Placeholder 3"/>
          <p:cNvSpPr>
            <a:spLocks noGrp="1"/>
          </p:cNvSpPr>
          <p:nvPr>
            <p:ph sz="half" idx="2"/>
          </p:nvPr>
        </p:nvSpPr>
        <p:spPr>
          <a:xfrm>
            <a:off x="472381" y="3618442"/>
            <a:ext cx="2901255" cy="5322183"/>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Modifiez les styles du texte du masque</a:t>
            </a:r>
          </a:p>
        </p:txBody>
      </p:sp>
      <p:sp>
        <p:nvSpPr>
          <p:cNvPr id="6" name="Content Placeholder 5"/>
          <p:cNvSpPr>
            <a:spLocks noGrp="1"/>
          </p:cNvSpPr>
          <p:nvPr>
            <p:ph sz="quarter" idx="4"/>
          </p:nvPr>
        </p:nvSpPr>
        <p:spPr>
          <a:xfrm>
            <a:off x="3471863" y="3618442"/>
            <a:ext cx="2915543" cy="5322183"/>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2FB72D4C-A921-4931-AA72-2045A15A2014}" type="datetimeFigureOut">
              <a:rPr lang="fr-FR" smtClean="0"/>
              <a:t>12/01/2024</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9F31EF5E-0C96-4052-81B7-A84192E50BE0}" type="slidenum">
              <a:rPr lang="fr-FR" smtClean="0"/>
              <a:t>‹N°›</a:t>
            </a:fld>
            <a:endParaRPr lang="fr-FR"/>
          </a:p>
        </p:txBody>
      </p:sp>
    </p:spTree>
    <p:extLst>
      <p:ext uri="{BB962C8B-B14F-4D97-AF65-F5344CB8AC3E}">
        <p14:creationId xmlns:p14="http://schemas.microsoft.com/office/powerpoint/2010/main" val="963180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2FB72D4C-A921-4931-AA72-2045A15A2014}" type="datetimeFigureOut">
              <a:rPr lang="fr-FR" smtClean="0"/>
              <a:t>12/01/2024</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9F31EF5E-0C96-4052-81B7-A84192E50BE0}" type="slidenum">
              <a:rPr lang="fr-FR" smtClean="0"/>
              <a:t>‹N°›</a:t>
            </a:fld>
            <a:endParaRPr lang="fr-FR"/>
          </a:p>
        </p:txBody>
      </p:sp>
    </p:spTree>
    <p:extLst>
      <p:ext uri="{BB962C8B-B14F-4D97-AF65-F5344CB8AC3E}">
        <p14:creationId xmlns:p14="http://schemas.microsoft.com/office/powerpoint/2010/main" val="8257965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B72D4C-A921-4931-AA72-2045A15A2014}" type="datetimeFigureOut">
              <a:rPr lang="fr-FR" smtClean="0"/>
              <a:t>12/01/2024</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9F31EF5E-0C96-4052-81B7-A84192E50BE0}" type="slidenum">
              <a:rPr lang="fr-FR" smtClean="0"/>
              <a:t>‹N°›</a:t>
            </a:fld>
            <a:endParaRPr lang="fr-FR"/>
          </a:p>
        </p:txBody>
      </p:sp>
    </p:spTree>
    <p:extLst>
      <p:ext uri="{BB962C8B-B14F-4D97-AF65-F5344CB8AC3E}">
        <p14:creationId xmlns:p14="http://schemas.microsoft.com/office/powerpoint/2010/main" val="5472878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fr-FR"/>
              <a:t>Modifiez le style du titre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Modifiez les styles du texte du masque</a:t>
            </a:r>
          </a:p>
        </p:txBody>
      </p:sp>
      <p:sp>
        <p:nvSpPr>
          <p:cNvPr id="5" name="Date Placeholder 4"/>
          <p:cNvSpPr>
            <a:spLocks noGrp="1"/>
          </p:cNvSpPr>
          <p:nvPr>
            <p:ph type="dt" sz="half" idx="10"/>
          </p:nvPr>
        </p:nvSpPr>
        <p:spPr/>
        <p:txBody>
          <a:bodyPr/>
          <a:lstStyle/>
          <a:p>
            <a:fld id="{2FB72D4C-A921-4931-AA72-2045A15A2014}" type="datetimeFigureOut">
              <a:rPr lang="fr-FR" smtClean="0"/>
              <a:t>12/01/2024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F31EF5E-0C96-4052-81B7-A84192E50BE0}" type="slidenum">
              <a:rPr lang="fr-FR" smtClean="0"/>
              <a:t>‹N°›</a:t>
            </a:fld>
            <a:endParaRPr lang="fr-FR"/>
          </a:p>
        </p:txBody>
      </p:sp>
    </p:spTree>
    <p:extLst>
      <p:ext uri="{BB962C8B-B14F-4D97-AF65-F5344CB8AC3E}">
        <p14:creationId xmlns:p14="http://schemas.microsoft.com/office/powerpoint/2010/main" val="27954553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fr-FR"/>
              <a:t>Modifiez le style du titre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fr-FR"/>
              <a:t>Cliquez sur l'icône pour ajouter une image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Modifiez les styles du texte du masque</a:t>
            </a:r>
          </a:p>
        </p:txBody>
      </p:sp>
      <p:sp>
        <p:nvSpPr>
          <p:cNvPr id="5" name="Date Placeholder 4"/>
          <p:cNvSpPr>
            <a:spLocks noGrp="1"/>
          </p:cNvSpPr>
          <p:nvPr>
            <p:ph type="dt" sz="half" idx="10"/>
          </p:nvPr>
        </p:nvSpPr>
        <p:spPr/>
        <p:txBody>
          <a:bodyPr/>
          <a:lstStyle/>
          <a:p>
            <a:fld id="{2FB72D4C-A921-4931-AA72-2045A15A2014}" type="datetimeFigureOut">
              <a:rPr lang="fr-FR" smtClean="0"/>
              <a:t>12/01/2024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F31EF5E-0C96-4052-81B7-A84192E50BE0}" type="slidenum">
              <a:rPr lang="fr-FR" smtClean="0"/>
              <a:t>‹N°›</a:t>
            </a:fld>
            <a:endParaRPr lang="fr-FR"/>
          </a:p>
        </p:txBody>
      </p:sp>
    </p:spTree>
    <p:extLst>
      <p:ext uri="{BB962C8B-B14F-4D97-AF65-F5344CB8AC3E}">
        <p14:creationId xmlns:p14="http://schemas.microsoft.com/office/powerpoint/2010/main" val="29229559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2FB72D4C-A921-4931-AA72-2045A15A2014}" type="datetimeFigureOut">
              <a:rPr lang="fr-FR" smtClean="0"/>
              <a:t>12/01/2024</a:t>
            </a:fld>
            <a:endParaRPr lang="fr-FR"/>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9F31EF5E-0C96-4052-81B7-A84192E50BE0}" type="slidenum">
              <a:rPr lang="fr-FR" smtClean="0"/>
              <a:t>‹N°›</a:t>
            </a:fld>
            <a:endParaRPr lang="fr-FR"/>
          </a:p>
        </p:txBody>
      </p:sp>
    </p:spTree>
    <p:extLst>
      <p:ext uri="{BB962C8B-B14F-4D97-AF65-F5344CB8AC3E}">
        <p14:creationId xmlns:p14="http://schemas.microsoft.com/office/powerpoint/2010/main" val="26138745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 Id="rId9" Type="http://schemas.openxmlformats.org/officeDocument/2006/relationships/image" Target="../media/image17.jpeg"/></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8" Type="http://schemas.openxmlformats.org/officeDocument/2006/relationships/image" Target="../media/image29.jpeg"/><Relationship Id="rId13" Type="http://schemas.openxmlformats.org/officeDocument/2006/relationships/image" Target="../media/image34.png"/><Relationship Id="rId3" Type="http://schemas.openxmlformats.org/officeDocument/2006/relationships/image" Target="../media/image24.png"/><Relationship Id="rId7" Type="http://schemas.openxmlformats.org/officeDocument/2006/relationships/image" Target="../media/image28.jpeg"/><Relationship Id="rId12" Type="http://schemas.openxmlformats.org/officeDocument/2006/relationships/image" Target="../media/image33.jpeg"/><Relationship Id="rId2" Type="http://schemas.openxmlformats.org/officeDocument/2006/relationships/image" Target="../media/image23.png"/><Relationship Id="rId16" Type="http://schemas.openxmlformats.org/officeDocument/2006/relationships/image" Target="../media/image37.jpeg"/><Relationship Id="rId1" Type="http://schemas.openxmlformats.org/officeDocument/2006/relationships/slideLayout" Target="../slideLayouts/slideLayout7.xml"/><Relationship Id="rId6" Type="http://schemas.openxmlformats.org/officeDocument/2006/relationships/image" Target="../media/image27.jpeg"/><Relationship Id="rId11" Type="http://schemas.openxmlformats.org/officeDocument/2006/relationships/image" Target="../media/image32.png"/><Relationship Id="rId5" Type="http://schemas.openxmlformats.org/officeDocument/2006/relationships/image" Target="../media/image26.jpeg"/><Relationship Id="rId15" Type="http://schemas.openxmlformats.org/officeDocument/2006/relationships/image" Target="../media/image36.jpeg"/><Relationship Id="rId10" Type="http://schemas.openxmlformats.org/officeDocument/2006/relationships/image" Target="../media/image31.jpeg"/><Relationship Id="rId4" Type="http://schemas.openxmlformats.org/officeDocument/2006/relationships/image" Target="../media/image25.png"/><Relationship Id="rId9" Type="http://schemas.openxmlformats.org/officeDocument/2006/relationships/image" Target="../media/image30.jpeg"/><Relationship Id="rId14" Type="http://schemas.openxmlformats.org/officeDocument/2006/relationships/image" Target="../media/image3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xmlns="" id="{F617FBBC-095A-8D29-1AB7-B7E9E9EDDADD}"/>
              </a:ext>
            </a:extLst>
          </p:cNvPr>
          <p:cNvPicPr>
            <a:picLocks noChangeAspect="1"/>
          </p:cNvPicPr>
          <p:nvPr/>
        </p:nvPicPr>
        <p:blipFill rotWithShape="1">
          <a:blip r:embed="rId2"/>
          <a:srcRect l="418" r="42546" b="24414"/>
          <a:stretch/>
        </p:blipFill>
        <p:spPr>
          <a:xfrm>
            <a:off x="0" y="157516"/>
            <a:ext cx="3911600" cy="1268066"/>
          </a:xfrm>
          <a:prstGeom prst="rect">
            <a:avLst/>
          </a:prstGeom>
        </p:spPr>
      </p:pic>
      <p:pic>
        <p:nvPicPr>
          <p:cNvPr id="11" name="Image 10" descr="Une image contenant texte&#10;&#10;Description générée automatiquement"/>
          <p:cNvPicPr/>
          <p:nvPr/>
        </p:nvPicPr>
        <p:blipFill rotWithShape="1">
          <a:blip r:embed="rId3" cstate="print">
            <a:extLst>
              <a:ext uri="{28A0092B-C50C-407E-A947-70E740481C1C}">
                <a14:useLocalDpi xmlns:a14="http://schemas.microsoft.com/office/drawing/2010/main" val="0"/>
              </a:ext>
            </a:extLst>
          </a:blip>
          <a:srcRect l="38903" t="26565" r="39808" b="52580"/>
          <a:stretch/>
        </p:blipFill>
        <p:spPr bwMode="auto">
          <a:xfrm>
            <a:off x="561538" y="1699221"/>
            <a:ext cx="1737162" cy="1062315"/>
          </a:xfrm>
          <a:prstGeom prst="rect">
            <a:avLst/>
          </a:prstGeom>
          <a:ln>
            <a:noFill/>
          </a:ln>
          <a:extLst>
            <a:ext uri="{53640926-AAD7-44D8-BBD7-CCE9431645EC}">
              <a14:shadowObscured xmlns:a14="http://schemas.microsoft.com/office/drawing/2010/main"/>
            </a:ext>
          </a:extLst>
        </p:spPr>
      </p:pic>
      <p:sp>
        <p:nvSpPr>
          <p:cNvPr id="4" name="ZoneTexte 3">
            <a:extLst>
              <a:ext uri="{FF2B5EF4-FFF2-40B4-BE49-F238E27FC236}">
                <a16:creationId xmlns:a16="http://schemas.microsoft.com/office/drawing/2014/main" xmlns="" id="{82A105E1-99CE-46F8-92F2-5B29B947560C}"/>
              </a:ext>
            </a:extLst>
          </p:cNvPr>
          <p:cNvSpPr txBox="1"/>
          <p:nvPr/>
        </p:nvSpPr>
        <p:spPr>
          <a:xfrm>
            <a:off x="6471935" y="9594943"/>
            <a:ext cx="194520" cy="230832"/>
          </a:xfrm>
          <a:prstGeom prst="rect">
            <a:avLst/>
          </a:prstGeom>
          <a:noFill/>
        </p:spPr>
        <p:txBody>
          <a:bodyPr wrap="square" rtlCol="0">
            <a:spAutoFit/>
          </a:bodyPr>
          <a:lstStyle/>
          <a:p>
            <a:r>
              <a:rPr lang="fr-FR" sz="900" dirty="0"/>
              <a:t>1</a:t>
            </a:r>
          </a:p>
        </p:txBody>
      </p:sp>
      <p:sp>
        <p:nvSpPr>
          <p:cNvPr id="9" name="ZoneTexte 8"/>
          <p:cNvSpPr txBox="1"/>
          <p:nvPr/>
        </p:nvSpPr>
        <p:spPr>
          <a:xfrm>
            <a:off x="753625" y="7496849"/>
            <a:ext cx="5350739" cy="923330"/>
          </a:xfrm>
          <a:prstGeom prst="rect">
            <a:avLst/>
          </a:prstGeom>
          <a:noFill/>
          <a:ln>
            <a:noFill/>
          </a:ln>
          <a:effectLst/>
        </p:spPr>
        <p:txBody>
          <a:bodyPr wrap="square" rtlCol="0">
            <a:spAutoFit/>
          </a:bodyPr>
          <a:lstStyle/>
          <a:p>
            <a:pPr algn="ctr"/>
            <a:r>
              <a:rPr lang="fr-FR" sz="5400" dirty="0">
                <a:solidFill>
                  <a:srgbClr val="A47D00"/>
                </a:solidFill>
                <a:effectLst>
                  <a:outerShdw blurRad="60007" dist="310007" dir="7680000" sy="30000" kx="1300200" algn="ctr" rotWithShape="0">
                    <a:prstClr val="black">
                      <a:alpha val="32000"/>
                    </a:prstClr>
                  </a:outerShdw>
                </a:effectLst>
                <a:latin typeface="Gabriola" panose="04040605051002020D02" pitchFamily="82" charset="0"/>
              </a:rPr>
              <a:t>Meilleurs vœux 2024</a:t>
            </a:r>
          </a:p>
        </p:txBody>
      </p:sp>
      <p:pic>
        <p:nvPicPr>
          <p:cNvPr id="13" name="Image 12">
            <a:extLst>
              <a:ext uri="{FF2B5EF4-FFF2-40B4-BE49-F238E27FC236}">
                <a16:creationId xmlns:a16="http://schemas.microsoft.com/office/drawing/2014/main" xmlns="" id="{D498F06F-4A34-403D-A684-113DE8FF6FEC}"/>
              </a:ext>
            </a:extLst>
          </p:cNvPr>
          <p:cNvPicPr>
            <a:picLocks noChangeAspect="1"/>
          </p:cNvPicPr>
          <p:nvPr/>
        </p:nvPicPr>
        <p:blipFill rotWithShape="1">
          <a:blip r:embed="rId4"/>
          <a:srcRect r="27611"/>
          <a:stretch/>
        </p:blipFill>
        <p:spPr>
          <a:xfrm>
            <a:off x="4024715" y="62511"/>
            <a:ext cx="2833286" cy="1268078"/>
          </a:xfrm>
          <a:prstGeom prst="rect">
            <a:avLst/>
          </a:prstGeom>
        </p:spPr>
      </p:pic>
      <p:sp>
        <p:nvSpPr>
          <p:cNvPr id="5" name="ZoneTexte 4"/>
          <p:cNvSpPr txBox="1"/>
          <p:nvPr/>
        </p:nvSpPr>
        <p:spPr>
          <a:xfrm>
            <a:off x="0" y="1147176"/>
            <a:ext cx="6858000" cy="646331"/>
          </a:xfrm>
          <a:prstGeom prst="rect">
            <a:avLst/>
          </a:prstGeom>
          <a:noFill/>
        </p:spPr>
        <p:txBody>
          <a:bodyPr wrap="square" rtlCol="0">
            <a:spAutoFit/>
          </a:bodyPr>
          <a:lstStyle/>
          <a:p>
            <a:pPr algn="ctr"/>
            <a:r>
              <a:rPr lang="fr-FR" sz="3600" dirty="0">
                <a:solidFill>
                  <a:srgbClr val="B71F1F"/>
                </a:solidFill>
                <a:latin typeface="Castellar" panose="020A0402060406010301" pitchFamily="18" charset="0"/>
              </a:rPr>
              <a:t>LE JOURNAL ROUVILLOIS</a:t>
            </a:r>
          </a:p>
        </p:txBody>
      </p:sp>
      <p:pic>
        <p:nvPicPr>
          <p:cNvPr id="10" name="Image 9">
            <a:extLst>
              <a:ext uri="{FF2B5EF4-FFF2-40B4-BE49-F238E27FC236}">
                <a16:creationId xmlns:a16="http://schemas.microsoft.com/office/drawing/2014/main" xmlns="" id="{02A524F4-4937-03D1-4549-73619D08D6F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0833" y="2919935"/>
            <a:ext cx="6116334" cy="4587250"/>
          </a:xfrm>
          <a:prstGeom prst="rect">
            <a:avLst/>
          </a:prstGeom>
          <a:ln w="88900" cap="sq" cmpd="thickThin">
            <a:solidFill>
              <a:srgbClr val="A47D00"/>
            </a:solidFill>
            <a:prstDash val="solid"/>
            <a:miter lim="800000"/>
          </a:ln>
          <a:effectLst>
            <a:innerShdw blurRad="76200">
              <a:srgbClr val="000000"/>
            </a:innerShdw>
          </a:effectLst>
        </p:spPr>
      </p:pic>
      <p:pic>
        <p:nvPicPr>
          <p:cNvPr id="14" name="Image 13">
            <a:extLst>
              <a:ext uri="{FF2B5EF4-FFF2-40B4-BE49-F238E27FC236}">
                <a16:creationId xmlns:a16="http://schemas.microsoft.com/office/drawing/2014/main" xmlns="" id="{D8C6DDAE-9EB2-439C-790A-DE4996E48468}"/>
              </a:ext>
            </a:extLst>
          </p:cNvPr>
          <p:cNvPicPr>
            <a:picLocks noChangeAspect="1"/>
          </p:cNvPicPr>
          <p:nvPr/>
        </p:nvPicPr>
        <p:blipFill>
          <a:blip r:embed="rId4"/>
          <a:stretch>
            <a:fillRect/>
          </a:stretch>
        </p:blipFill>
        <p:spPr>
          <a:xfrm>
            <a:off x="-1186" y="8418946"/>
            <a:ext cx="3913971" cy="1268078"/>
          </a:xfrm>
          <a:prstGeom prst="rect">
            <a:avLst/>
          </a:prstGeom>
        </p:spPr>
      </p:pic>
      <p:pic>
        <p:nvPicPr>
          <p:cNvPr id="15" name="Image 14">
            <a:extLst>
              <a:ext uri="{FF2B5EF4-FFF2-40B4-BE49-F238E27FC236}">
                <a16:creationId xmlns:a16="http://schemas.microsoft.com/office/drawing/2014/main" xmlns="" id="{1E2FE2E8-560E-4199-5C05-90310A6CC648}"/>
              </a:ext>
            </a:extLst>
          </p:cNvPr>
          <p:cNvPicPr>
            <a:picLocks noChangeAspect="1"/>
          </p:cNvPicPr>
          <p:nvPr/>
        </p:nvPicPr>
        <p:blipFill>
          <a:blip r:embed="rId6"/>
          <a:stretch>
            <a:fillRect/>
          </a:stretch>
        </p:blipFill>
        <p:spPr>
          <a:xfrm>
            <a:off x="4023114" y="8418946"/>
            <a:ext cx="2834886" cy="1268078"/>
          </a:xfrm>
          <a:prstGeom prst="rect">
            <a:avLst/>
          </a:prstGeom>
        </p:spPr>
      </p:pic>
      <p:sp>
        <p:nvSpPr>
          <p:cNvPr id="17" name="ZoneTexte 16">
            <a:extLst>
              <a:ext uri="{FF2B5EF4-FFF2-40B4-BE49-F238E27FC236}">
                <a16:creationId xmlns:a16="http://schemas.microsoft.com/office/drawing/2014/main" xmlns="" id="{47938EF3-AC94-879B-753A-8A20DEE85D0B}"/>
              </a:ext>
            </a:extLst>
          </p:cNvPr>
          <p:cNvSpPr txBox="1"/>
          <p:nvPr/>
        </p:nvSpPr>
        <p:spPr>
          <a:xfrm>
            <a:off x="2860237" y="1683855"/>
            <a:ext cx="4146550" cy="261610"/>
          </a:xfrm>
          <a:prstGeom prst="rect">
            <a:avLst/>
          </a:prstGeom>
          <a:noFill/>
        </p:spPr>
        <p:txBody>
          <a:bodyPr wrap="square">
            <a:spAutoFit/>
          </a:bodyPr>
          <a:lstStyle/>
          <a:p>
            <a:pPr marL="0" marR="0" lvl="0" indent="0" algn="l" defTabSz="914388"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1100" b="0" i="0" u="none" strike="noStrike" kern="0" cap="none" spc="0" normalizeH="0" baseline="0" noProof="0" dirty="0">
                <a:ln>
                  <a:noFill/>
                </a:ln>
                <a:solidFill>
                  <a:srgbClr val="000000"/>
                </a:solidFill>
                <a:effectLst/>
                <a:uLnTx/>
                <a:uFillTx/>
                <a:latin typeface="Garamond" pitchFamily="18"/>
                <a:ea typeface="+mn-ea"/>
                <a:cs typeface="+mn-cs"/>
              </a:rPr>
              <a:t>NOUVEAU BULLETIN MUNICIPAL - N°17 - JANVIER 2024</a:t>
            </a:r>
          </a:p>
        </p:txBody>
      </p:sp>
      <p:sp>
        <p:nvSpPr>
          <p:cNvPr id="6" name="Text Box 6">
            <a:extLst>
              <a:ext uri="{FF2B5EF4-FFF2-40B4-BE49-F238E27FC236}">
                <a16:creationId xmlns:a16="http://schemas.microsoft.com/office/drawing/2014/main" xmlns="" id="{DCA6937E-933A-4C02-A12E-F2D9491BC044}"/>
              </a:ext>
            </a:extLst>
          </p:cNvPr>
          <p:cNvSpPr txBox="1"/>
          <p:nvPr/>
        </p:nvSpPr>
        <p:spPr>
          <a:xfrm>
            <a:off x="-351639" y="9624992"/>
            <a:ext cx="7561268" cy="616842"/>
          </a:xfrm>
          <a:prstGeom prst="rect">
            <a:avLst/>
          </a:prstGeom>
          <a:noFill/>
          <a:ln cap="flat">
            <a:noFill/>
          </a:ln>
        </p:spPr>
        <p:txBody>
          <a:bodyPr vert="horz" wrap="square" lIns="36578" tIns="36578" rIns="36578" bIns="36578" anchor="t" anchorCtr="1" compatLnSpc="1">
            <a:noAutofit/>
          </a:bodyPr>
          <a:lstStyle/>
          <a:p>
            <a:pPr defTabSz="914388" hangingPunct="0">
              <a:defRPr sz="1800" b="0" i="0" u="none" strike="noStrike" kern="0" cap="none" spc="0" baseline="0">
                <a:solidFill>
                  <a:srgbClr val="000000"/>
                </a:solidFill>
                <a:uFillTx/>
              </a:defRPr>
            </a:pPr>
            <a:r>
              <a:rPr lang="fr-FR" sz="1000" dirty="0">
                <a:solidFill>
                  <a:srgbClr val="000000"/>
                </a:solidFill>
                <a:latin typeface="Garamond" pitchFamily="18"/>
              </a:rPr>
              <a:t>Directeur de publication : Jean-Pierre HAUDRECHY </a:t>
            </a:r>
            <a:r>
              <a:rPr lang="fr-FR" sz="1000" dirty="0">
                <a:latin typeface="Garamond" panose="02020404030301010803" pitchFamily="18" charset="0"/>
              </a:rPr>
              <a:t>Comité de rédaction: JP.HAUDRECHY, S. PETIT, P.DOMART, L.PASCAL</a:t>
            </a:r>
            <a:endParaRPr lang="fr-FR" sz="1000" dirty="0">
              <a:solidFill>
                <a:srgbClr val="000000"/>
              </a:solidFill>
              <a:latin typeface="Arial" pitchFamily="34"/>
            </a:endParaRPr>
          </a:p>
        </p:txBody>
      </p:sp>
    </p:spTree>
    <p:extLst>
      <p:ext uri="{BB962C8B-B14F-4D97-AF65-F5344CB8AC3E}">
        <p14:creationId xmlns:p14="http://schemas.microsoft.com/office/powerpoint/2010/main" val="42202458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38697" y="792518"/>
            <a:ext cx="6517759" cy="7053213"/>
          </a:xfrm>
          <a:prstGeom prst="rect">
            <a:avLst/>
          </a:prstGeom>
          <a:noFill/>
        </p:spPr>
        <p:txBody>
          <a:bodyPr wrap="square" rtlCol="0">
            <a:spAutoFit/>
          </a:bodyPr>
          <a:lstStyle/>
          <a:p>
            <a:pPr>
              <a:spcAft>
                <a:spcPts val="800"/>
              </a:spcAft>
            </a:pPr>
            <a:r>
              <a:rPr lang="fr-FR" sz="1200" dirty="0">
                <a:latin typeface="Garamond" panose="02020404030301010803" pitchFamily="18" charset="0"/>
              </a:rPr>
              <a:t>Chers tous,</a:t>
            </a:r>
          </a:p>
          <a:p>
            <a:pPr>
              <a:spcAft>
                <a:spcPts val="800"/>
              </a:spcAft>
            </a:pPr>
            <a:r>
              <a:rPr lang="fr-FR" sz="1200" dirty="0">
                <a:latin typeface="Garamond" panose="02020404030301010803" pitchFamily="18" charset="0"/>
              </a:rPr>
              <a:t>Je réalise en écrivant ces quelques lignes qu’il est déjà temps de dresser le bilan de l’année 2023 avant d’ouvrir le livre de 2024. </a:t>
            </a:r>
          </a:p>
          <a:p>
            <a:pPr>
              <a:spcAft>
                <a:spcPts val="800"/>
              </a:spcAft>
            </a:pPr>
            <a:r>
              <a:rPr lang="fr-FR" sz="1200" dirty="0">
                <a:latin typeface="Garamond" panose="02020404030301010803" pitchFamily="18" charset="0"/>
              </a:rPr>
              <a:t>2023 a commencé par le recensement de la population grâce à notre agent recenseur Mme Clémence CREMOUX. Je la remercie pour son travail efficace ainsi que chacun d’entre vous pour votre très grande participation. </a:t>
            </a:r>
          </a:p>
          <a:p>
            <a:pPr>
              <a:spcAft>
                <a:spcPts val="800"/>
              </a:spcAft>
            </a:pPr>
            <a:r>
              <a:rPr lang="fr-FR" sz="1200" dirty="0">
                <a:latin typeface="Garamond" panose="02020404030301010803" pitchFamily="18" charset="0"/>
              </a:rPr>
              <a:t>Cette année écoulée a été festive avec la reprise d’événements organisés par la commission communale des fêtes !</a:t>
            </a:r>
          </a:p>
          <a:p>
            <a:pPr>
              <a:spcAft>
                <a:spcPts val="800"/>
              </a:spcAft>
            </a:pPr>
            <a:r>
              <a:rPr lang="fr-FR" sz="1200" dirty="0">
                <a:latin typeface="Garamond" panose="02020404030301010803" pitchFamily="18" charset="0"/>
              </a:rPr>
              <a:t>Nous avons eu le plaisir d’accueillir les musiciens de </a:t>
            </a:r>
            <a:r>
              <a:rPr lang="fr-FR" sz="1200" baseline="30000" dirty="0" smtClean="0">
                <a:latin typeface="Garamond" panose="02020404030301010803" pitchFamily="18" charset="0"/>
              </a:rPr>
              <a:t>«</a:t>
            </a:r>
            <a:r>
              <a:rPr lang="fr-FR" sz="1200" dirty="0" smtClean="0">
                <a:latin typeface="Garamond" panose="02020404030301010803" pitchFamily="18" charset="0"/>
              </a:rPr>
              <a:t> Les Orchestres </a:t>
            </a:r>
            <a:r>
              <a:rPr lang="fr-FR" sz="1200" dirty="0">
                <a:latin typeface="Garamond" panose="02020404030301010803" pitchFamily="18" charset="0"/>
              </a:rPr>
              <a:t>du </a:t>
            </a:r>
            <a:r>
              <a:rPr lang="fr-FR" sz="1200" dirty="0" smtClean="0">
                <a:latin typeface="Garamond" panose="02020404030301010803" pitchFamily="18" charset="0"/>
              </a:rPr>
              <a:t>Valois </a:t>
            </a:r>
            <a:r>
              <a:rPr lang="fr-FR" sz="1200" baseline="30000" dirty="0" smtClean="0">
                <a:latin typeface="Garamond" panose="02020404030301010803" pitchFamily="18" charset="0"/>
              </a:rPr>
              <a:t>»</a:t>
            </a:r>
            <a:r>
              <a:rPr lang="fr-FR" sz="1200" dirty="0" smtClean="0">
                <a:latin typeface="Garamond" panose="02020404030301010803" pitchFamily="18" charset="0"/>
              </a:rPr>
              <a:t> </a:t>
            </a:r>
            <a:r>
              <a:rPr lang="fr-FR" sz="1200" dirty="0">
                <a:latin typeface="Garamond" panose="02020404030301010803" pitchFamily="18" charset="0"/>
              </a:rPr>
              <a:t>qui nous ont fait swinguer notamment, lors de la 1ère édition de la Saint Patrick rouvilloise, au rythme des sonorités irlandaises ! </a:t>
            </a:r>
          </a:p>
          <a:p>
            <a:pPr>
              <a:spcAft>
                <a:spcPts val="800"/>
              </a:spcAft>
            </a:pPr>
            <a:r>
              <a:rPr lang="fr-FR" sz="1200" dirty="0">
                <a:latin typeface="Garamond" panose="02020404030301010803" pitchFamily="18" charset="0"/>
              </a:rPr>
              <a:t>L’harmonie du Valois nous a présenté son répertoire le 11 juin lors du pique-nique communal.</a:t>
            </a:r>
          </a:p>
          <a:p>
            <a:pPr>
              <a:spcAft>
                <a:spcPts val="800"/>
              </a:spcAft>
            </a:pPr>
            <a:r>
              <a:rPr lang="fr-FR" sz="1200" dirty="0">
                <a:latin typeface="Garamond" panose="02020404030301010803" pitchFamily="18" charset="0"/>
              </a:rPr>
              <a:t>D’autres manifestations ont également eu lieu telles que la traditionnelle brocante, le </a:t>
            </a:r>
            <a:r>
              <a:rPr lang="fr-FR" sz="1200" dirty="0" err="1">
                <a:latin typeface="Garamond" panose="02020404030301010803" pitchFamily="18" charset="0"/>
              </a:rPr>
              <a:t>brok</a:t>
            </a:r>
            <a:r>
              <a:rPr lang="fr-FR" sz="1200" dirty="0">
                <a:latin typeface="Garamond" panose="02020404030301010803" pitchFamily="18" charset="0"/>
              </a:rPr>
              <a:t> </a:t>
            </a:r>
            <a:r>
              <a:rPr lang="fr-FR" sz="1200" dirty="0" err="1">
                <a:latin typeface="Garamond" panose="02020404030301010803" pitchFamily="18" charset="0"/>
              </a:rPr>
              <a:t>zik</a:t>
            </a:r>
            <a:r>
              <a:rPr lang="fr-FR" sz="1200" dirty="0">
                <a:latin typeface="Garamond" panose="02020404030301010803" pitchFamily="18" charset="0"/>
              </a:rPr>
              <a:t> book ou plus récemment la venue tant attendue du père Noël pour les enfants et les aînés. </a:t>
            </a:r>
          </a:p>
          <a:p>
            <a:pPr>
              <a:spcAft>
                <a:spcPts val="800"/>
              </a:spcAft>
            </a:pPr>
            <a:r>
              <a:rPr lang="fr-FR" sz="1200" dirty="0">
                <a:latin typeface="Garamond" panose="02020404030301010803" pitchFamily="18" charset="0"/>
              </a:rPr>
              <a:t>Je remercie les personnes bénévoles mais également vous tous, pour votre aide et/ou présence lors de ces manifestations et des cérémonies officielles comme celles du 8 mai et du 11 novembre entre autres ...</a:t>
            </a:r>
          </a:p>
          <a:p>
            <a:pPr>
              <a:spcAft>
                <a:spcPts val="800"/>
              </a:spcAft>
            </a:pPr>
            <a:r>
              <a:rPr lang="fr-FR" sz="1200" dirty="0">
                <a:latin typeface="Garamond" panose="02020404030301010803" pitchFamily="18" charset="0"/>
              </a:rPr>
              <a:t>2023 a été aussi une année marquée par les travaux et vous aurez certainement remarqué les travaux d'embellissement et d'améliorations que nous avons effectués au sein de notre village. J'espère que ceux-ci ont répondu à vos attentes, mon souhait étant de rendre notre commune la plus agréable possible et que ses aménagements et ses infrastructures répondent à </a:t>
            </a:r>
            <a:r>
              <a:rPr lang="fr-FR" sz="1200" dirty="0" smtClean="0">
                <a:latin typeface="Garamond" panose="02020404030301010803" pitchFamily="18" charset="0"/>
              </a:rPr>
              <a:t>tous vos besoins, en minimisant la hausse des impôts communaux.</a:t>
            </a:r>
            <a:endParaRPr lang="fr-FR" sz="1200" dirty="0">
              <a:latin typeface="Garamond" panose="02020404030301010803" pitchFamily="18" charset="0"/>
            </a:endParaRPr>
          </a:p>
          <a:p>
            <a:pPr>
              <a:spcAft>
                <a:spcPts val="800"/>
              </a:spcAft>
            </a:pPr>
            <a:r>
              <a:rPr lang="fr-FR" sz="1200" dirty="0">
                <a:latin typeface="Garamond" panose="02020404030301010803" pitchFamily="18" charset="0"/>
              </a:rPr>
              <a:t>Les travaux d’enfouissement des réseaux de fibre, basse tension, éclairage public et télécom se sont poursuivis sur la rue René DELORME en plusieurs phases, dont 2 sont actuellement terminées.</a:t>
            </a:r>
          </a:p>
          <a:p>
            <a:pPr>
              <a:spcAft>
                <a:spcPts val="800"/>
              </a:spcAft>
            </a:pPr>
            <a:r>
              <a:rPr lang="fr-FR" sz="1200" dirty="0">
                <a:latin typeface="Garamond" panose="02020404030301010803" pitchFamily="18" charset="0"/>
              </a:rPr>
              <a:t>Les maisons du lotissement du Tour de Ville ont commencé à voir le jour. </a:t>
            </a:r>
          </a:p>
          <a:p>
            <a:pPr>
              <a:spcAft>
                <a:spcPts val="800"/>
              </a:spcAft>
            </a:pPr>
            <a:r>
              <a:rPr lang="fr-FR" sz="1200" dirty="0">
                <a:latin typeface="Garamond" panose="02020404030301010803" pitchFamily="18" charset="0"/>
              </a:rPr>
              <a:t>Les démarches notariales continuent pour la maison sise Chemin des Meuniers, qui a été léguée à la commune, afin que la mairie en devienne propriétaire.</a:t>
            </a:r>
          </a:p>
          <a:p>
            <a:pPr>
              <a:spcAft>
                <a:spcPts val="800"/>
              </a:spcAft>
            </a:pPr>
            <a:r>
              <a:rPr lang="fr-FR" sz="1200" dirty="0">
                <a:latin typeface="Garamond" panose="02020404030301010803" pitchFamily="18" charset="0"/>
              </a:rPr>
              <a:t>Après un bilan de cette année passée, je peux qualifier cette année de positive et j'associe à cette réussite </a:t>
            </a:r>
            <a:r>
              <a:rPr lang="fr-FR" sz="1200" dirty="0" smtClean="0">
                <a:latin typeface="Garamond" panose="02020404030301010803" pitchFamily="18" charset="0"/>
              </a:rPr>
              <a:t>les </a:t>
            </a:r>
            <a:r>
              <a:rPr lang="fr-FR" sz="1200" dirty="0">
                <a:latin typeface="Garamond" panose="02020404030301010803" pitchFamily="18" charset="0"/>
              </a:rPr>
              <a:t>membres du conseil municipal et tous ceux qui ont permis de voir aboutir les projets mis en place.</a:t>
            </a:r>
          </a:p>
          <a:p>
            <a:pPr>
              <a:spcAft>
                <a:spcPts val="800"/>
              </a:spcAft>
            </a:pPr>
            <a:r>
              <a:rPr lang="fr-FR" sz="1200" dirty="0">
                <a:latin typeface="Garamond" panose="02020404030301010803" pitchFamily="18" charset="0"/>
              </a:rPr>
              <a:t>J'ai le plaisir encore une fois de vous présenter tous mes meilleurs vœux de bonheur, santé et prospérité pour cette nouvelle année que nous venons de débuter ensemble.</a:t>
            </a:r>
          </a:p>
          <a:p>
            <a:pPr>
              <a:spcAft>
                <a:spcPts val="800"/>
              </a:spcAft>
            </a:pPr>
            <a:endParaRPr lang="fr-FR" sz="1100" dirty="0">
              <a:latin typeface="Garamond" panose="02020404030301010803" pitchFamily="18" charset="0"/>
            </a:endParaRPr>
          </a:p>
        </p:txBody>
      </p:sp>
      <p:sp>
        <p:nvSpPr>
          <p:cNvPr id="5" name="ZoneTexte 4"/>
          <p:cNvSpPr txBox="1"/>
          <p:nvPr/>
        </p:nvSpPr>
        <p:spPr>
          <a:xfrm>
            <a:off x="2087286" y="303630"/>
            <a:ext cx="2683424" cy="400110"/>
          </a:xfrm>
          <a:prstGeom prst="rect">
            <a:avLst/>
          </a:prstGeom>
          <a:noFill/>
        </p:spPr>
        <p:txBody>
          <a:bodyPr wrap="square" rtlCol="0">
            <a:spAutoFit/>
          </a:bodyPr>
          <a:lstStyle/>
          <a:p>
            <a:pPr algn="ctr"/>
            <a:r>
              <a:rPr lang="fr-FR" sz="2000" b="1" spc="100" dirty="0">
                <a:latin typeface="Brush Script MT" panose="03060802040406070304" pitchFamily="66" charset="0"/>
              </a:rPr>
              <a:t>Le mot du Maire </a:t>
            </a:r>
          </a:p>
        </p:txBody>
      </p:sp>
      <p:pic>
        <p:nvPicPr>
          <p:cNvPr id="8" name="Picture 4">
            <a:extLst>
              <a:ext uri="{FF2B5EF4-FFF2-40B4-BE49-F238E27FC236}">
                <a16:creationId xmlns:a16="http://schemas.microsoft.com/office/drawing/2014/main" xmlns="" id="{89044F75-999C-4BD8-9A09-3EC1F0DB05DD}"/>
              </a:ext>
            </a:extLst>
          </p:cNvPr>
          <p:cNvPicPr>
            <a:picLocks noChangeAspect="1"/>
          </p:cNvPicPr>
          <p:nvPr/>
        </p:nvPicPr>
        <p:blipFill>
          <a:blip r:embed="rId2"/>
          <a:srcRect/>
          <a:stretch>
            <a:fillRect/>
          </a:stretch>
        </p:blipFill>
        <p:spPr>
          <a:xfrm>
            <a:off x="4561601" y="7383001"/>
            <a:ext cx="1212970" cy="692964"/>
          </a:xfrm>
          <a:prstGeom prst="rect">
            <a:avLst/>
          </a:prstGeom>
          <a:noFill/>
          <a:ln cap="flat">
            <a:noFill/>
          </a:ln>
        </p:spPr>
      </p:pic>
      <p:sp>
        <p:nvSpPr>
          <p:cNvPr id="3" name="ZoneTexte 2">
            <a:extLst>
              <a:ext uri="{FF2B5EF4-FFF2-40B4-BE49-F238E27FC236}">
                <a16:creationId xmlns:a16="http://schemas.microsoft.com/office/drawing/2014/main" xmlns="" id="{1944B79E-77D4-4A2D-A342-2EB86AC2E0C2}"/>
              </a:ext>
            </a:extLst>
          </p:cNvPr>
          <p:cNvSpPr txBox="1"/>
          <p:nvPr/>
        </p:nvSpPr>
        <p:spPr>
          <a:xfrm>
            <a:off x="6541159" y="9551143"/>
            <a:ext cx="293440" cy="230832"/>
          </a:xfrm>
          <a:prstGeom prst="rect">
            <a:avLst/>
          </a:prstGeom>
          <a:noFill/>
        </p:spPr>
        <p:txBody>
          <a:bodyPr wrap="square" rtlCol="0">
            <a:spAutoFit/>
          </a:bodyPr>
          <a:lstStyle/>
          <a:p>
            <a:r>
              <a:rPr lang="fr-FR" sz="900" dirty="0"/>
              <a:t>2</a:t>
            </a:r>
          </a:p>
        </p:txBody>
      </p:sp>
      <p:pic>
        <p:nvPicPr>
          <p:cNvPr id="4" name="Image 3">
            <a:extLst>
              <a:ext uri="{FF2B5EF4-FFF2-40B4-BE49-F238E27FC236}">
                <a16:creationId xmlns:a16="http://schemas.microsoft.com/office/drawing/2014/main" xmlns="" id="{2F3AB9A8-D538-B3EB-5765-66FFEDEA27A9}"/>
              </a:ext>
            </a:extLst>
          </p:cNvPr>
          <p:cNvPicPr>
            <a:picLocks noChangeAspect="1"/>
          </p:cNvPicPr>
          <p:nvPr/>
        </p:nvPicPr>
        <p:blipFill>
          <a:blip r:embed="rId3"/>
          <a:stretch>
            <a:fillRect/>
          </a:stretch>
        </p:blipFill>
        <p:spPr>
          <a:xfrm>
            <a:off x="4678543" y="11983"/>
            <a:ext cx="979086" cy="1070039"/>
          </a:xfrm>
          <a:prstGeom prst="rect">
            <a:avLst/>
          </a:prstGeom>
        </p:spPr>
      </p:pic>
      <p:pic>
        <p:nvPicPr>
          <p:cNvPr id="12" name="Image 11">
            <a:extLst>
              <a:ext uri="{FF2B5EF4-FFF2-40B4-BE49-F238E27FC236}">
                <a16:creationId xmlns:a16="http://schemas.microsoft.com/office/drawing/2014/main" xmlns="" id="{16BE6004-F5C0-C6E1-26C4-09B9BBB98CFB}"/>
              </a:ext>
            </a:extLst>
          </p:cNvPr>
          <p:cNvPicPr>
            <a:picLocks noChangeAspect="1"/>
          </p:cNvPicPr>
          <p:nvPr/>
        </p:nvPicPr>
        <p:blipFill>
          <a:blip r:embed="rId4"/>
          <a:stretch>
            <a:fillRect/>
          </a:stretch>
        </p:blipFill>
        <p:spPr>
          <a:xfrm>
            <a:off x="238697" y="7942615"/>
            <a:ext cx="6302462" cy="2136010"/>
          </a:xfrm>
          <a:prstGeom prst="rect">
            <a:avLst/>
          </a:prstGeom>
        </p:spPr>
      </p:pic>
    </p:spTree>
    <p:extLst>
      <p:ext uri="{BB962C8B-B14F-4D97-AF65-F5344CB8AC3E}">
        <p14:creationId xmlns:p14="http://schemas.microsoft.com/office/powerpoint/2010/main" val="25718995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xmlns="" id="{DE484772-D3FE-C513-E920-6ACE54F82DB3}"/>
              </a:ext>
            </a:extLst>
          </p:cNvPr>
          <p:cNvPicPr>
            <a:picLocks noChangeAspect="1"/>
          </p:cNvPicPr>
          <p:nvPr/>
        </p:nvPicPr>
        <p:blipFill>
          <a:blip r:embed="rId2"/>
          <a:stretch>
            <a:fillRect/>
          </a:stretch>
        </p:blipFill>
        <p:spPr>
          <a:xfrm>
            <a:off x="0" y="0"/>
            <a:ext cx="6857999" cy="9905999"/>
          </a:xfrm>
          <a:prstGeom prst="rect">
            <a:avLst/>
          </a:prstGeom>
        </p:spPr>
      </p:pic>
    </p:spTree>
    <p:extLst>
      <p:ext uri="{BB962C8B-B14F-4D97-AF65-F5344CB8AC3E}">
        <p14:creationId xmlns:p14="http://schemas.microsoft.com/office/powerpoint/2010/main" val="17249172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xmlns="" id="{8BA463EC-D385-40AE-BF39-A705E569B535}"/>
              </a:ext>
            </a:extLst>
          </p:cNvPr>
          <p:cNvSpPr txBox="1"/>
          <p:nvPr/>
        </p:nvSpPr>
        <p:spPr>
          <a:xfrm>
            <a:off x="6528021" y="9588851"/>
            <a:ext cx="246490" cy="230832"/>
          </a:xfrm>
          <a:prstGeom prst="rect">
            <a:avLst/>
          </a:prstGeom>
          <a:noFill/>
        </p:spPr>
        <p:txBody>
          <a:bodyPr wrap="square" rtlCol="0">
            <a:spAutoFit/>
          </a:bodyPr>
          <a:lstStyle/>
          <a:p>
            <a:r>
              <a:rPr lang="fr-FR" sz="900" dirty="0"/>
              <a:t>3</a:t>
            </a:r>
          </a:p>
        </p:txBody>
      </p:sp>
      <p:sp>
        <p:nvSpPr>
          <p:cNvPr id="10" name="ZoneTexte 9">
            <a:extLst>
              <a:ext uri="{FF2B5EF4-FFF2-40B4-BE49-F238E27FC236}">
                <a16:creationId xmlns:a16="http://schemas.microsoft.com/office/drawing/2014/main" xmlns="" id="{8776AC72-8FB7-7CBD-1635-E15B72E5FFCF}"/>
              </a:ext>
            </a:extLst>
          </p:cNvPr>
          <p:cNvSpPr txBox="1"/>
          <p:nvPr/>
        </p:nvSpPr>
        <p:spPr>
          <a:xfrm>
            <a:off x="-31397" y="6004158"/>
            <a:ext cx="6728128" cy="421654"/>
          </a:xfrm>
          <a:prstGeom prst="rect">
            <a:avLst/>
          </a:prstGeom>
          <a:noFill/>
        </p:spPr>
        <p:txBody>
          <a:bodyPr wrap="square" rtlCol="0">
            <a:spAutoFit/>
          </a:bodyPr>
          <a:lstStyle/>
          <a:p>
            <a:pPr algn="ctr">
              <a:lnSpc>
                <a:spcPct val="107000"/>
              </a:lnSpc>
              <a:spcAft>
                <a:spcPts val="650"/>
              </a:spcAft>
            </a:pPr>
            <a:r>
              <a:rPr lang="fr-FR" sz="2000" b="1" spc="100" dirty="0" smtClean="0">
                <a:latin typeface="Brush Script MT" panose="03060802040406070304" pitchFamily="66" charset="0"/>
                <a:sym typeface="Wingdings" panose="05000000000000000000" pitchFamily="2" charset="2"/>
              </a:rPr>
              <a:t>Information colis des ainés</a:t>
            </a:r>
          </a:p>
        </p:txBody>
      </p:sp>
      <p:pic>
        <p:nvPicPr>
          <p:cNvPr id="2" name="Image 1">
            <a:extLst>
              <a:ext uri="{FF2B5EF4-FFF2-40B4-BE49-F238E27FC236}">
                <a16:creationId xmlns:a16="http://schemas.microsoft.com/office/drawing/2014/main" xmlns="" id="{4E6FC13B-09CE-57B9-4CBC-8FD9303B5EBD}"/>
              </a:ext>
            </a:extLst>
          </p:cNvPr>
          <p:cNvPicPr>
            <a:picLocks noChangeAspect="1"/>
          </p:cNvPicPr>
          <p:nvPr/>
        </p:nvPicPr>
        <p:blipFill>
          <a:blip r:embed="rId2"/>
          <a:stretch>
            <a:fillRect/>
          </a:stretch>
        </p:blipFill>
        <p:spPr>
          <a:xfrm>
            <a:off x="137314" y="418549"/>
            <a:ext cx="6517189" cy="5084505"/>
          </a:xfrm>
          <a:prstGeom prst="rect">
            <a:avLst/>
          </a:prstGeom>
        </p:spPr>
      </p:pic>
      <p:pic>
        <p:nvPicPr>
          <p:cNvPr id="3" name="Image 2">
            <a:extLst>
              <a:ext uri="{FF2B5EF4-FFF2-40B4-BE49-F238E27FC236}">
                <a16:creationId xmlns:a16="http://schemas.microsoft.com/office/drawing/2014/main" xmlns="" id="{A4339F08-1F94-A166-5144-E1CCA7264AE1}"/>
              </a:ext>
            </a:extLst>
          </p:cNvPr>
          <p:cNvPicPr>
            <a:picLocks noChangeAspect="1"/>
          </p:cNvPicPr>
          <p:nvPr/>
        </p:nvPicPr>
        <p:blipFill>
          <a:blip r:embed="rId3"/>
          <a:srcRect/>
          <a:stretch>
            <a:fillRect/>
          </a:stretch>
        </p:blipFill>
        <p:spPr bwMode="auto">
          <a:xfrm>
            <a:off x="1505515" y="1179221"/>
            <a:ext cx="3780788" cy="911857"/>
          </a:xfrm>
          <a:prstGeom prst="rect">
            <a:avLst/>
          </a:prstGeom>
          <a:noFill/>
          <a:ln w="9525">
            <a:noFill/>
            <a:miter lim="800000"/>
            <a:headEnd/>
            <a:tailEnd/>
          </a:ln>
        </p:spPr>
      </p:pic>
      <p:pic>
        <p:nvPicPr>
          <p:cNvPr id="4" name="Image 3">
            <a:extLst>
              <a:ext uri="{FF2B5EF4-FFF2-40B4-BE49-F238E27FC236}">
                <a16:creationId xmlns:a16="http://schemas.microsoft.com/office/drawing/2014/main" xmlns="" id="{89C98801-E7EE-4082-9D5B-7CC66D59C053}"/>
              </a:ext>
            </a:extLst>
          </p:cNvPr>
          <p:cNvPicPr>
            <a:picLocks noChangeAspect="1"/>
          </p:cNvPicPr>
          <p:nvPr/>
        </p:nvPicPr>
        <p:blipFill>
          <a:blip r:embed="rId4"/>
          <a:stretch>
            <a:fillRect/>
          </a:stretch>
        </p:blipFill>
        <p:spPr>
          <a:xfrm>
            <a:off x="5278233" y="930493"/>
            <a:ext cx="1249788" cy="853514"/>
          </a:xfrm>
          <a:prstGeom prst="rect">
            <a:avLst/>
          </a:prstGeom>
        </p:spPr>
      </p:pic>
      <p:pic>
        <p:nvPicPr>
          <p:cNvPr id="7" name="Image 6">
            <a:extLst>
              <a:ext uri="{FF2B5EF4-FFF2-40B4-BE49-F238E27FC236}">
                <a16:creationId xmlns:a16="http://schemas.microsoft.com/office/drawing/2014/main" xmlns="" id="{D1D78E0D-7BD7-9658-3614-1D0F33B34F0A}"/>
              </a:ext>
            </a:extLst>
          </p:cNvPr>
          <p:cNvPicPr>
            <a:picLocks noChangeAspect="1"/>
          </p:cNvPicPr>
          <p:nvPr/>
        </p:nvPicPr>
        <p:blipFill>
          <a:blip r:embed="rId5"/>
          <a:stretch>
            <a:fillRect/>
          </a:stretch>
        </p:blipFill>
        <p:spPr>
          <a:xfrm>
            <a:off x="387719" y="2730865"/>
            <a:ext cx="695004" cy="926672"/>
          </a:xfrm>
          <a:prstGeom prst="rect">
            <a:avLst/>
          </a:prstGeom>
        </p:spPr>
      </p:pic>
      <p:pic>
        <p:nvPicPr>
          <p:cNvPr id="8" name="Image 7">
            <a:extLst>
              <a:ext uri="{FF2B5EF4-FFF2-40B4-BE49-F238E27FC236}">
                <a16:creationId xmlns:a16="http://schemas.microsoft.com/office/drawing/2014/main" xmlns="" id="{99552089-CFBF-8C0A-D900-3207BF5C4135}"/>
              </a:ext>
            </a:extLst>
          </p:cNvPr>
          <p:cNvPicPr>
            <a:picLocks noChangeAspect="1"/>
          </p:cNvPicPr>
          <p:nvPr/>
        </p:nvPicPr>
        <p:blipFill>
          <a:blip r:embed="rId6"/>
          <a:stretch>
            <a:fillRect/>
          </a:stretch>
        </p:blipFill>
        <p:spPr>
          <a:xfrm>
            <a:off x="4525312" y="4509320"/>
            <a:ext cx="1377815" cy="993734"/>
          </a:xfrm>
          <a:prstGeom prst="rect">
            <a:avLst/>
          </a:prstGeom>
        </p:spPr>
      </p:pic>
      <p:pic>
        <p:nvPicPr>
          <p:cNvPr id="15" name="Image 14">
            <a:extLst>
              <a:ext uri="{FF2B5EF4-FFF2-40B4-BE49-F238E27FC236}">
                <a16:creationId xmlns:a16="http://schemas.microsoft.com/office/drawing/2014/main" xmlns="" id="{99454CAC-0B45-FC69-DB99-C5505351F34A}"/>
              </a:ext>
            </a:extLst>
          </p:cNvPr>
          <p:cNvPicPr>
            <a:picLocks noChangeAspect="1"/>
          </p:cNvPicPr>
          <p:nvPr/>
        </p:nvPicPr>
        <p:blipFill>
          <a:blip r:embed="rId7"/>
          <a:stretch>
            <a:fillRect/>
          </a:stretch>
        </p:blipFill>
        <p:spPr>
          <a:xfrm>
            <a:off x="1082723" y="639426"/>
            <a:ext cx="1219306" cy="749873"/>
          </a:xfrm>
          <a:prstGeom prst="rect">
            <a:avLst/>
          </a:prstGeom>
        </p:spPr>
      </p:pic>
      <p:pic>
        <p:nvPicPr>
          <p:cNvPr id="11" name="Image 10"/>
          <p:cNvPicPr>
            <a:picLocks noChangeAspect="1"/>
          </p:cNvPicPr>
          <p:nvPr/>
        </p:nvPicPr>
        <p:blipFill rotWithShape="1">
          <a:blip r:embed="rId8" cstate="print">
            <a:extLst>
              <a:ext uri="{28A0092B-C50C-407E-A947-70E740481C1C}">
                <a14:useLocalDpi xmlns:a14="http://schemas.microsoft.com/office/drawing/2010/main" val="0"/>
              </a:ext>
            </a:extLst>
          </a:blip>
          <a:srcRect l="16985" t="2109" r="19771" b="-136"/>
          <a:stretch/>
        </p:blipFill>
        <p:spPr>
          <a:xfrm>
            <a:off x="804620" y="7253165"/>
            <a:ext cx="1775511" cy="1834693"/>
          </a:xfrm>
          <a:prstGeom prst="rect">
            <a:avLst/>
          </a:prstGeom>
        </p:spPr>
      </p:pic>
      <p:sp>
        <p:nvSpPr>
          <p:cNvPr id="16" name="ZoneTexte 15">
            <a:extLst>
              <a:ext uri="{FF2B5EF4-FFF2-40B4-BE49-F238E27FC236}">
                <a16:creationId xmlns:a16="http://schemas.microsoft.com/office/drawing/2014/main" xmlns="" id="{2D5DF62D-71AF-FA25-7FE9-C0DB7A82792C}"/>
              </a:ext>
            </a:extLst>
          </p:cNvPr>
          <p:cNvSpPr txBox="1"/>
          <p:nvPr/>
        </p:nvSpPr>
        <p:spPr>
          <a:xfrm>
            <a:off x="200554" y="6515266"/>
            <a:ext cx="6390707" cy="487569"/>
          </a:xfrm>
          <a:prstGeom prst="rect">
            <a:avLst/>
          </a:prstGeom>
          <a:noFill/>
        </p:spPr>
        <p:txBody>
          <a:bodyPr wrap="square" rtlCol="0">
            <a:spAutoFit/>
          </a:bodyPr>
          <a:lstStyle/>
          <a:p>
            <a:pPr algn="just">
              <a:lnSpc>
                <a:spcPct val="107000"/>
              </a:lnSpc>
              <a:spcAft>
                <a:spcPts val="650"/>
              </a:spcAft>
            </a:pPr>
            <a:r>
              <a:rPr lang="fr-FR" sz="1200" kern="0" dirty="0" smtClean="0">
                <a:latin typeface="Garamond" panose="02020404030301010803" pitchFamily="18" charset="0"/>
                <a:ea typeface="Calibri" panose="020F0502020204030204" pitchFamily="34" charset="0"/>
                <a:cs typeface="Times New Roman" panose="02020603050405020304" pitchFamily="18" charset="0"/>
              </a:rPr>
              <a:t>Cette année, il a été décidé par la Commission des fêtes d’harmoniser l’âge du repas des ainés et </a:t>
            </a:r>
            <a:r>
              <a:rPr lang="fr-FR" sz="1200" kern="0" dirty="0">
                <a:latin typeface="Garamond" panose="02020404030301010803" pitchFamily="18" charset="0"/>
                <a:ea typeface="Calibri" panose="020F0502020204030204" pitchFamily="34" charset="0"/>
                <a:cs typeface="Times New Roman" panose="02020603050405020304" pitchFamily="18" charset="0"/>
              </a:rPr>
              <a:t>des </a:t>
            </a:r>
            <a:r>
              <a:rPr lang="fr-FR" sz="1200" kern="0" dirty="0" smtClean="0">
                <a:latin typeface="Garamond" panose="02020404030301010803" pitchFamily="18" charset="0"/>
                <a:ea typeface="Calibri" panose="020F0502020204030204" pitchFamily="34" charset="0"/>
                <a:cs typeface="Times New Roman" panose="02020603050405020304" pitchFamily="18" charset="0"/>
              </a:rPr>
              <a:t>colis de fin d’année, </a:t>
            </a:r>
            <a:r>
              <a:rPr lang="fr-FR" sz="1200" kern="0" dirty="0">
                <a:latin typeface="Garamond" panose="02020404030301010803" pitchFamily="18" charset="0"/>
                <a:ea typeface="Calibri" panose="020F0502020204030204" pitchFamily="34" charset="0"/>
                <a:cs typeface="Times New Roman" panose="02020603050405020304" pitchFamily="18" charset="0"/>
              </a:rPr>
              <a:t>à 65 </a:t>
            </a:r>
            <a:r>
              <a:rPr lang="fr-FR" sz="1200" kern="0" dirty="0" smtClean="0">
                <a:latin typeface="Garamond" panose="02020404030301010803" pitchFamily="18" charset="0"/>
                <a:ea typeface="Calibri" panose="020F0502020204030204" pitchFamily="34" charset="0"/>
                <a:cs typeface="Times New Roman" panose="02020603050405020304" pitchFamily="18" charset="0"/>
              </a:rPr>
              <a:t>ans.</a:t>
            </a:r>
            <a:endParaRPr lang="fr-FR" sz="1200" dirty="0">
              <a:latin typeface="Garamond" panose="02020404030301010803" pitchFamily="18" charset="0"/>
              <a:ea typeface="Calibri" panose="020F0502020204030204" pitchFamily="34" charset="0"/>
              <a:cs typeface="Times New Roman" panose="02020603050405020304" pitchFamily="18" charset="0"/>
            </a:endParaRPr>
          </a:p>
        </p:txBody>
      </p:sp>
      <p:sp>
        <p:nvSpPr>
          <p:cNvPr id="17" name="ZoneTexte 16">
            <a:extLst>
              <a:ext uri="{FF2B5EF4-FFF2-40B4-BE49-F238E27FC236}">
                <a16:creationId xmlns:a16="http://schemas.microsoft.com/office/drawing/2014/main" xmlns="" id="{2D5DF62D-71AF-FA25-7FE9-C0DB7A82792C}"/>
              </a:ext>
            </a:extLst>
          </p:cNvPr>
          <p:cNvSpPr txBox="1"/>
          <p:nvPr/>
        </p:nvSpPr>
        <p:spPr>
          <a:xfrm>
            <a:off x="1224743" y="9140156"/>
            <a:ext cx="935263" cy="289951"/>
          </a:xfrm>
          <a:prstGeom prst="rect">
            <a:avLst/>
          </a:prstGeom>
          <a:noFill/>
        </p:spPr>
        <p:txBody>
          <a:bodyPr wrap="square" rtlCol="0">
            <a:spAutoFit/>
          </a:bodyPr>
          <a:lstStyle/>
          <a:p>
            <a:pPr algn="just">
              <a:lnSpc>
                <a:spcPct val="107000"/>
              </a:lnSpc>
              <a:spcAft>
                <a:spcPts val="650"/>
              </a:spcAft>
            </a:pPr>
            <a:r>
              <a:rPr lang="fr-FR" sz="1200" dirty="0" smtClean="0">
                <a:latin typeface="Garamond" panose="02020404030301010803" pitchFamily="18" charset="0"/>
                <a:ea typeface="Calibri" panose="020F0502020204030204" pitchFamily="34" charset="0"/>
                <a:cs typeface="Times New Roman" panose="02020603050405020304" pitchFamily="18" charset="0"/>
              </a:rPr>
              <a:t>Colis simple</a:t>
            </a:r>
            <a:endParaRPr lang="fr-FR" sz="1200" dirty="0">
              <a:latin typeface="Garamond" panose="02020404030301010803" pitchFamily="18" charset="0"/>
              <a:ea typeface="Calibri" panose="020F0502020204030204" pitchFamily="34" charset="0"/>
              <a:cs typeface="Times New Roman" panose="02020603050405020304" pitchFamily="18" charset="0"/>
            </a:endParaRPr>
          </a:p>
        </p:txBody>
      </p:sp>
      <p:pic>
        <p:nvPicPr>
          <p:cNvPr id="13" name="Image 1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395907" y="7253165"/>
            <a:ext cx="2752040" cy="1834693"/>
          </a:xfrm>
          <a:prstGeom prst="rect">
            <a:avLst/>
          </a:prstGeom>
        </p:spPr>
      </p:pic>
      <p:sp>
        <p:nvSpPr>
          <p:cNvPr id="19" name="ZoneTexte 18">
            <a:extLst>
              <a:ext uri="{FF2B5EF4-FFF2-40B4-BE49-F238E27FC236}">
                <a16:creationId xmlns:a16="http://schemas.microsoft.com/office/drawing/2014/main" xmlns="" id="{2D5DF62D-71AF-FA25-7FE9-C0DB7A82792C}"/>
              </a:ext>
            </a:extLst>
          </p:cNvPr>
          <p:cNvSpPr txBox="1"/>
          <p:nvPr/>
        </p:nvSpPr>
        <p:spPr>
          <a:xfrm>
            <a:off x="4304295" y="9140156"/>
            <a:ext cx="935263" cy="289951"/>
          </a:xfrm>
          <a:prstGeom prst="rect">
            <a:avLst/>
          </a:prstGeom>
          <a:noFill/>
        </p:spPr>
        <p:txBody>
          <a:bodyPr wrap="square" rtlCol="0">
            <a:spAutoFit/>
          </a:bodyPr>
          <a:lstStyle/>
          <a:p>
            <a:pPr algn="just">
              <a:lnSpc>
                <a:spcPct val="107000"/>
              </a:lnSpc>
              <a:spcAft>
                <a:spcPts val="650"/>
              </a:spcAft>
            </a:pPr>
            <a:r>
              <a:rPr lang="fr-FR" sz="1200" dirty="0" smtClean="0">
                <a:latin typeface="Garamond" panose="02020404030301010803" pitchFamily="18" charset="0"/>
                <a:ea typeface="Calibri" panose="020F0502020204030204" pitchFamily="34" charset="0"/>
                <a:cs typeface="Times New Roman" panose="02020603050405020304" pitchFamily="18" charset="0"/>
              </a:rPr>
              <a:t>Colis double</a:t>
            </a:r>
            <a:endParaRPr lang="fr-FR" sz="1200" dirty="0">
              <a:latin typeface="Garamond" panose="02020404030301010803"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471528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xmlns="" id="{50EE164D-EBEF-BDC0-9AE1-14A7C1825C16}"/>
              </a:ext>
            </a:extLst>
          </p:cNvPr>
          <p:cNvPicPr>
            <a:picLocks noChangeAspect="1"/>
          </p:cNvPicPr>
          <p:nvPr/>
        </p:nvPicPr>
        <p:blipFill>
          <a:blip r:embed="rId2"/>
          <a:stretch>
            <a:fillRect/>
          </a:stretch>
        </p:blipFill>
        <p:spPr>
          <a:xfrm>
            <a:off x="4422765" y="293808"/>
            <a:ext cx="884247" cy="631399"/>
          </a:xfrm>
          <a:prstGeom prst="rect">
            <a:avLst/>
          </a:prstGeom>
        </p:spPr>
      </p:pic>
      <p:sp>
        <p:nvSpPr>
          <p:cNvPr id="2" name="ZoneTexte 1">
            <a:extLst>
              <a:ext uri="{FF2B5EF4-FFF2-40B4-BE49-F238E27FC236}">
                <a16:creationId xmlns:a16="http://schemas.microsoft.com/office/drawing/2014/main" xmlns="" id="{13AB4EBF-480F-4ECE-08D2-C14AC71EFBFC}"/>
              </a:ext>
            </a:extLst>
          </p:cNvPr>
          <p:cNvSpPr txBox="1"/>
          <p:nvPr/>
        </p:nvSpPr>
        <p:spPr>
          <a:xfrm>
            <a:off x="64935" y="606931"/>
            <a:ext cx="6728128" cy="400110"/>
          </a:xfrm>
          <a:prstGeom prst="rect">
            <a:avLst/>
          </a:prstGeom>
          <a:noFill/>
        </p:spPr>
        <p:txBody>
          <a:bodyPr wrap="square" rtlCol="0">
            <a:spAutoFit/>
          </a:bodyPr>
          <a:lstStyle/>
          <a:p>
            <a:pPr algn="ctr"/>
            <a:r>
              <a:rPr lang="fr-FR" sz="2000" b="1" spc="100" dirty="0">
                <a:latin typeface="Brush Script MT" panose="03060802040406070304" pitchFamily="66" charset="0"/>
              </a:rPr>
              <a:t>Legs fait à la commune</a:t>
            </a:r>
          </a:p>
        </p:txBody>
      </p:sp>
      <p:sp>
        <p:nvSpPr>
          <p:cNvPr id="3" name="Text Box 2">
            <a:extLst>
              <a:ext uri="{FF2B5EF4-FFF2-40B4-BE49-F238E27FC236}">
                <a16:creationId xmlns:a16="http://schemas.microsoft.com/office/drawing/2014/main" xmlns="" id="{488888F5-8C07-4668-BBF5-838668080DA7}"/>
              </a:ext>
            </a:extLst>
          </p:cNvPr>
          <p:cNvSpPr txBox="1">
            <a:spLocks noChangeArrowheads="1"/>
          </p:cNvSpPr>
          <p:nvPr/>
        </p:nvSpPr>
        <p:spPr bwMode="auto">
          <a:xfrm>
            <a:off x="358083" y="1136117"/>
            <a:ext cx="6166079" cy="161417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29718" tIns="29718" rIns="29718" bIns="29718" numCol="1" anchor="t" anchorCtr="0" compatLnSpc="1">
            <a:prstTxWarp prst="textNoShape">
              <a:avLst/>
            </a:prstTxWarp>
          </a:bodyPr>
          <a:lstStyle/>
          <a:p>
            <a:pPr algn="just">
              <a:lnSpc>
                <a:spcPct val="107000"/>
              </a:lnSpc>
              <a:spcAft>
                <a:spcPts val="0"/>
              </a:spcAft>
            </a:pPr>
            <a:r>
              <a:rPr lang="fr-FR" sz="1200" dirty="0">
                <a:latin typeface="Garamond" panose="02020404030301010803" pitchFamily="18" charset="0"/>
                <a:cs typeface="Times New Roman" panose="02020603050405020304" pitchFamily="18" charset="0"/>
              </a:rPr>
              <a:t>A la fin de l’été 2022, Monsieur le maire fut contacté par un notaire parisien l’informant du legs d’une maison située Chemin des Meuniers au bénéfice de la commune (voir photo en page de couverture). Après en avoir délibéré, c’est à la majorité que le conseil municipal accepte le bien dans le but futur de le revendre.</a:t>
            </a:r>
          </a:p>
          <a:p>
            <a:pPr algn="just">
              <a:lnSpc>
                <a:spcPct val="107000"/>
              </a:lnSpc>
              <a:spcAft>
                <a:spcPts val="0"/>
              </a:spcAft>
            </a:pPr>
            <a:r>
              <a:rPr lang="fr-FR" sz="1200" dirty="0">
                <a:latin typeface="Garamond" panose="02020404030301010803" pitchFamily="18" charset="0"/>
                <a:cs typeface="Times New Roman" panose="02020603050405020304" pitchFamily="18" charset="0"/>
              </a:rPr>
              <a:t>Des travaux de débroussaillage, d’élagage et de débarrassage ont déjà été effectués.</a:t>
            </a:r>
          </a:p>
          <a:p>
            <a:pPr algn="just">
              <a:lnSpc>
                <a:spcPct val="107000"/>
              </a:lnSpc>
              <a:spcAft>
                <a:spcPts val="0"/>
              </a:spcAft>
            </a:pPr>
            <a:r>
              <a:rPr lang="fr-FR" sz="1200" dirty="0">
                <a:latin typeface="Garamond" panose="02020404030301010803" pitchFamily="18" charset="0"/>
                <a:cs typeface="Times New Roman" panose="02020603050405020304" pitchFamily="18" charset="0"/>
              </a:rPr>
              <a:t>L’estimation de ce bien est en cours suite à la demande faite auprès de deux agences immobilières</a:t>
            </a:r>
            <a:r>
              <a:rPr lang="fr-FR" sz="1100" dirty="0">
                <a:latin typeface="Garamond" panose="02020404030301010803" pitchFamily="18" charset="0"/>
                <a:cs typeface="Times New Roman" panose="02020603050405020304" pitchFamily="18" charset="0"/>
              </a:rPr>
              <a:t>.</a:t>
            </a:r>
          </a:p>
        </p:txBody>
      </p:sp>
      <p:sp>
        <p:nvSpPr>
          <p:cNvPr id="4" name="ZoneTexte 3">
            <a:extLst>
              <a:ext uri="{FF2B5EF4-FFF2-40B4-BE49-F238E27FC236}">
                <a16:creationId xmlns:a16="http://schemas.microsoft.com/office/drawing/2014/main" xmlns="" id="{6F5D6266-7794-4B47-BC1F-892345755B46}"/>
              </a:ext>
            </a:extLst>
          </p:cNvPr>
          <p:cNvSpPr txBox="1"/>
          <p:nvPr/>
        </p:nvSpPr>
        <p:spPr>
          <a:xfrm>
            <a:off x="77058" y="3032899"/>
            <a:ext cx="6728128" cy="400110"/>
          </a:xfrm>
          <a:prstGeom prst="rect">
            <a:avLst/>
          </a:prstGeom>
          <a:noFill/>
        </p:spPr>
        <p:txBody>
          <a:bodyPr wrap="square" rtlCol="0">
            <a:spAutoFit/>
          </a:bodyPr>
          <a:lstStyle/>
          <a:p>
            <a:pPr algn="ctr"/>
            <a:r>
              <a:rPr lang="fr-FR" sz="2000" b="1" spc="100" dirty="0">
                <a:latin typeface="Brush Script MT" panose="03060802040406070304" pitchFamily="66" charset="0"/>
              </a:rPr>
              <a:t>Rencontre avec un passionné d’histoire locale</a:t>
            </a:r>
          </a:p>
        </p:txBody>
      </p:sp>
      <p:sp>
        <p:nvSpPr>
          <p:cNvPr id="5" name="Text Box 2">
            <a:extLst>
              <a:ext uri="{FF2B5EF4-FFF2-40B4-BE49-F238E27FC236}">
                <a16:creationId xmlns:a16="http://schemas.microsoft.com/office/drawing/2014/main" xmlns="" id="{488888F5-8C07-4668-BBF5-838668080DA7}"/>
              </a:ext>
            </a:extLst>
          </p:cNvPr>
          <p:cNvSpPr txBox="1">
            <a:spLocks noChangeArrowheads="1"/>
          </p:cNvSpPr>
          <p:nvPr/>
        </p:nvSpPr>
        <p:spPr bwMode="auto">
          <a:xfrm>
            <a:off x="358083" y="3859204"/>
            <a:ext cx="6166079" cy="252347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29718" tIns="29718" rIns="29718" bIns="29718" numCol="1" anchor="t" anchorCtr="0" compatLnSpc="1">
            <a:prstTxWarp prst="textNoShape">
              <a:avLst/>
            </a:prstTxWarp>
          </a:bodyPr>
          <a:lstStyle/>
          <a:p>
            <a:pPr algn="just">
              <a:lnSpc>
                <a:spcPct val="107000"/>
              </a:lnSpc>
              <a:spcAft>
                <a:spcPts val="800"/>
              </a:spcAft>
            </a:pPr>
            <a:r>
              <a:rPr lang="fr-FR" sz="1200" dirty="0">
                <a:latin typeface="Garamond" panose="02020404030301010803" pitchFamily="18" charset="0"/>
                <a:cs typeface="Times New Roman" panose="02020603050405020304" pitchFamily="18" charset="0"/>
              </a:rPr>
              <a:t>Amoureux du patrimoine, </a:t>
            </a:r>
            <a:r>
              <a:rPr lang="fr-FR" sz="1200" dirty="0" smtClean="0">
                <a:latin typeface="Garamond" panose="02020404030301010803" pitchFamily="18" charset="0"/>
                <a:cs typeface="Times New Roman" panose="02020603050405020304" pitchFamily="18" charset="0"/>
              </a:rPr>
              <a:t>M. </a:t>
            </a:r>
            <a:r>
              <a:rPr lang="fr-FR" sz="1200" dirty="0">
                <a:latin typeface="Garamond" panose="02020404030301010803" pitchFamily="18" charset="0"/>
                <a:cs typeface="Times New Roman" panose="02020603050405020304" pitchFamily="18" charset="0"/>
              </a:rPr>
              <a:t>Martigny réalise des vidéos présentant les villes et villages de l’Oise. Il évoque notamment la situation géographique, l’architecture, l’histoire ainsi que les anecdotes de plusieurs communes du domaine isarien. </a:t>
            </a:r>
          </a:p>
          <a:p>
            <a:pPr algn="just">
              <a:lnSpc>
                <a:spcPct val="107000"/>
              </a:lnSpc>
              <a:spcAft>
                <a:spcPts val="800"/>
              </a:spcAft>
            </a:pPr>
            <a:r>
              <a:rPr lang="fr-FR" sz="1200" dirty="0">
                <a:latin typeface="Garamond" panose="02020404030301010803" pitchFamily="18" charset="0"/>
                <a:cs typeface="Times New Roman" panose="02020603050405020304" pitchFamily="18" charset="0"/>
              </a:rPr>
              <a:t>Parmi la centaine de vidéos déjà tournées, </a:t>
            </a:r>
            <a:r>
              <a:rPr lang="fr-FR" sz="1200" dirty="0" smtClean="0">
                <a:latin typeface="Garamond" panose="02020404030301010803" pitchFamily="18" charset="0"/>
                <a:cs typeface="Times New Roman" panose="02020603050405020304" pitchFamily="18" charset="0"/>
              </a:rPr>
              <a:t>M. </a:t>
            </a:r>
            <a:r>
              <a:rPr lang="fr-FR" sz="1200" dirty="0">
                <a:latin typeface="Garamond" panose="02020404030301010803" pitchFamily="18" charset="0"/>
                <a:cs typeface="Times New Roman" panose="02020603050405020304" pitchFamily="18" charset="0"/>
              </a:rPr>
              <a:t>Martigny part notamment à la découverte de notre </a:t>
            </a:r>
            <a:r>
              <a:rPr lang="fr-FR" sz="1200" baseline="30000" dirty="0">
                <a:latin typeface="Garamond" panose="02020404030301010803" pitchFamily="18" charset="0"/>
                <a:cs typeface="Times New Roman" panose="02020603050405020304" pitchFamily="18" charset="0"/>
              </a:rPr>
              <a:t>« </a:t>
            </a:r>
            <a:r>
              <a:rPr lang="fr-FR" sz="1200" dirty="0">
                <a:latin typeface="Garamond" panose="02020404030301010803" pitchFamily="18" charset="0"/>
                <a:cs typeface="Times New Roman" panose="02020603050405020304" pitchFamily="18" charset="0"/>
              </a:rPr>
              <a:t>joli petit village </a:t>
            </a:r>
            <a:r>
              <a:rPr lang="fr-FR" sz="1200" baseline="30000" dirty="0">
                <a:latin typeface="Garamond" panose="02020404030301010803" pitchFamily="18" charset="0"/>
                <a:cs typeface="Times New Roman" panose="02020603050405020304" pitchFamily="18" charset="0"/>
              </a:rPr>
              <a:t>» </a:t>
            </a:r>
            <a:r>
              <a:rPr lang="fr-FR" sz="1200" dirty="0">
                <a:latin typeface="Garamond" panose="02020404030301010803" pitchFamily="18" charset="0"/>
                <a:cs typeface="Times New Roman" panose="02020603050405020304" pitchFamily="18" charset="0"/>
              </a:rPr>
              <a:t>où il nous expose entre autres, l’origine du nom de Rouville ou encore l’architecture de l’Eglise Saint-</a:t>
            </a:r>
            <a:r>
              <a:rPr lang="fr-FR" sz="1200" dirty="0" err="1">
                <a:latin typeface="Garamond" panose="02020404030301010803" pitchFamily="18" charset="0"/>
                <a:cs typeface="Times New Roman" panose="02020603050405020304" pitchFamily="18" charset="0"/>
              </a:rPr>
              <a:t>Fuscien</a:t>
            </a:r>
            <a:r>
              <a:rPr lang="fr-FR" sz="1200" dirty="0">
                <a:latin typeface="Garamond" panose="02020404030301010803" pitchFamily="18" charset="0"/>
                <a:cs typeface="Times New Roman" panose="02020603050405020304" pitchFamily="18" charset="0"/>
              </a:rPr>
              <a:t>.</a:t>
            </a:r>
            <a:endParaRPr lang="fr-FR" sz="1200" baseline="30000" dirty="0">
              <a:latin typeface="Garamond" panose="02020404030301010803" pitchFamily="18" charset="0"/>
              <a:cs typeface="Times New Roman" panose="02020603050405020304" pitchFamily="18" charset="0"/>
            </a:endParaRPr>
          </a:p>
          <a:p>
            <a:pPr algn="just">
              <a:lnSpc>
                <a:spcPct val="107000"/>
              </a:lnSpc>
              <a:spcAft>
                <a:spcPts val="800"/>
              </a:spcAft>
            </a:pPr>
            <a:r>
              <a:rPr lang="fr-FR" sz="1200" dirty="0">
                <a:latin typeface="Garamond" panose="02020404030301010803" pitchFamily="18" charset="0"/>
                <a:cs typeface="Times New Roman" panose="02020603050405020304" pitchFamily="18" charset="0"/>
              </a:rPr>
              <a:t>Toutes ces vidéos sont disponibles sur la chaine </a:t>
            </a:r>
            <a:r>
              <a:rPr lang="fr-FR" sz="1200" dirty="0" err="1">
                <a:latin typeface="Garamond" panose="02020404030301010803" pitchFamily="18" charset="0"/>
                <a:cs typeface="Times New Roman" panose="02020603050405020304" pitchFamily="18" charset="0"/>
              </a:rPr>
              <a:t>Youtube</a:t>
            </a:r>
            <a:r>
              <a:rPr lang="fr-FR" sz="1200" dirty="0">
                <a:latin typeface="Garamond" panose="02020404030301010803" pitchFamily="18" charset="0"/>
                <a:cs typeface="Times New Roman" panose="02020603050405020304" pitchFamily="18" charset="0"/>
              </a:rPr>
              <a:t> </a:t>
            </a:r>
            <a:r>
              <a:rPr lang="fr-FR" sz="1200" b="1" dirty="0">
                <a:latin typeface="Garamond" panose="02020404030301010803" pitchFamily="18" charset="0"/>
                <a:cs typeface="Times New Roman" panose="02020603050405020304" pitchFamily="18" charset="0"/>
              </a:rPr>
              <a:t>Villes et Villages de l’Oise.</a:t>
            </a:r>
          </a:p>
          <a:p>
            <a:pPr algn="just">
              <a:lnSpc>
                <a:spcPct val="107000"/>
              </a:lnSpc>
              <a:spcAft>
                <a:spcPts val="800"/>
              </a:spcAft>
            </a:pPr>
            <a:endParaRPr lang="fr-FR" sz="1100" dirty="0">
              <a:effectLst/>
              <a:latin typeface="Garamond" panose="02020404030301010803" pitchFamily="18" charset="0"/>
              <a:ea typeface="Calibri" panose="020F0502020204030204" pitchFamily="34" charset="0"/>
              <a:cs typeface="Times New Roman" panose="02020603050405020304" pitchFamily="18" charset="0"/>
            </a:endParaRPr>
          </a:p>
        </p:txBody>
      </p:sp>
      <p:sp>
        <p:nvSpPr>
          <p:cNvPr id="8" name="ZoneTexte 7">
            <a:extLst>
              <a:ext uri="{FF2B5EF4-FFF2-40B4-BE49-F238E27FC236}">
                <a16:creationId xmlns:a16="http://schemas.microsoft.com/office/drawing/2014/main" xmlns="" id="{6F5D6266-7794-4B47-BC1F-892345755B46}"/>
              </a:ext>
            </a:extLst>
          </p:cNvPr>
          <p:cNvSpPr txBox="1"/>
          <p:nvPr/>
        </p:nvSpPr>
        <p:spPr>
          <a:xfrm>
            <a:off x="64935" y="5927160"/>
            <a:ext cx="6728128" cy="707886"/>
          </a:xfrm>
          <a:prstGeom prst="rect">
            <a:avLst/>
          </a:prstGeom>
          <a:noFill/>
        </p:spPr>
        <p:txBody>
          <a:bodyPr wrap="square" rtlCol="0">
            <a:spAutoFit/>
          </a:bodyPr>
          <a:lstStyle/>
          <a:p>
            <a:pPr algn="ctr"/>
            <a:r>
              <a:rPr lang="fr-FR" sz="2000" b="1" spc="100" dirty="0">
                <a:latin typeface="Brush Script MT" panose="03060802040406070304" pitchFamily="66" charset="0"/>
              </a:rPr>
              <a:t>Retour sur un évènement </a:t>
            </a:r>
          </a:p>
          <a:p>
            <a:pPr algn="ctr"/>
            <a:r>
              <a:rPr lang="fr-FR" sz="2000" b="1" u="sng" spc="100" dirty="0">
                <a:latin typeface="Brush Script MT" panose="03060802040406070304" pitchFamily="66" charset="0"/>
              </a:rPr>
              <a:t>La soirée de la Saint Patrick </a:t>
            </a:r>
          </a:p>
        </p:txBody>
      </p:sp>
      <p:sp>
        <p:nvSpPr>
          <p:cNvPr id="9" name="Text Box 2">
            <a:extLst>
              <a:ext uri="{FF2B5EF4-FFF2-40B4-BE49-F238E27FC236}">
                <a16:creationId xmlns:a16="http://schemas.microsoft.com/office/drawing/2014/main" xmlns="" id="{488888F5-8C07-4668-BBF5-838668080DA7}"/>
              </a:ext>
            </a:extLst>
          </p:cNvPr>
          <p:cNvSpPr txBox="1">
            <a:spLocks noChangeArrowheads="1"/>
          </p:cNvSpPr>
          <p:nvPr/>
        </p:nvSpPr>
        <p:spPr bwMode="auto">
          <a:xfrm>
            <a:off x="1357378" y="7496680"/>
            <a:ext cx="3922713" cy="100744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29718" tIns="29718" rIns="29718" bIns="29718" numCol="1" anchor="t" anchorCtr="0" compatLnSpc="1">
            <a:prstTxWarp prst="textNoShape">
              <a:avLst/>
            </a:prstTxWarp>
          </a:bodyPr>
          <a:lstStyle/>
          <a:p>
            <a:pPr algn="just">
              <a:lnSpc>
                <a:spcPct val="107000"/>
              </a:lnSpc>
              <a:spcBef>
                <a:spcPts val="1200"/>
              </a:spcBef>
              <a:spcAft>
                <a:spcPts val="0"/>
              </a:spcAft>
            </a:pPr>
            <a:r>
              <a:rPr lang="fr-FR" sz="1200" dirty="0">
                <a:latin typeface="Garamond" panose="02020404030301010803" pitchFamily="18" charset="0"/>
                <a:cs typeface="Times New Roman" panose="02020603050405020304" pitchFamily="18" charset="0"/>
              </a:rPr>
              <a:t>Un groupe de musiques irlandaises s’est d’abord produit, suivi d’un concert de </a:t>
            </a:r>
            <a:r>
              <a:rPr lang="fr-FR" sz="1200" b="1" dirty="0">
                <a:latin typeface="Garamond" panose="02020404030301010803" pitchFamily="18" charset="0"/>
                <a:cs typeface="Times New Roman" panose="02020603050405020304" pitchFamily="18" charset="0"/>
              </a:rPr>
              <a:t>Luc ALENVERS</a:t>
            </a:r>
            <a:r>
              <a:rPr lang="fr-FR" sz="1200" dirty="0">
                <a:latin typeface="Garamond" panose="02020404030301010803" pitchFamily="18" charset="0"/>
                <a:cs typeface="Times New Roman" panose="02020603050405020304" pitchFamily="18" charset="0"/>
              </a:rPr>
              <a:t>. Pour le côté gustatif, la société </a:t>
            </a:r>
            <a:r>
              <a:rPr lang="fr-FR" sz="1200" b="1" dirty="0">
                <a:latin typeface="Garamond" panose="02020404030301010803" pitchFamily="18" charset="0"/>
                <a:cs typeface="Times New Roman" panose="02020603050405020304" pitchFamily="18" charset="0"/>
              </a:rPr>
              <a:t>La Croisée des Bières </a:t>
            </a:r>
            <a:r>
              <a:rPr lang="fr-FR" sz="1200" dirty="0">
                <a:latin typeface="Garamond" panose="02020404030301010803" pitchFamily="18" charset="0"/>
                <a:cs typeface="Times New Roman" panose="02020603050405020304" pitchFamily="18" charset="0"/>
              </a:rPr>
              <a:t>servait des bières artisanales françaises, tandis que </a:t>
            </a:r>
            <a:r>
              <a:rPr lang="fr-FR" sz="1200" b="1" dirty="0">
                <a:latin typeface="Garamond" panose="02020404030301010803" pitchFamily="18" charset="0"/>
                <a:cs typeface="Times New Roman" panose="02020603050405020304" pitchFamily="18" charset="0"/>
              </a:rPr>
              <a:t>Le Fumoir Rouvillois</a:t>
            </a:r>
            <a:r>
              <a:rPr lang="fr-FR" sz="1200" dirty="0">
                <a:latin typeface="Garamond" panose="02020404030301010803" pitchFamily="18" charset="0"/>
                <a:cs typeface="Times New Roman" panose="02020603050405020304" pitchFamily="18" charset="0"/>
              </a:rPr>
              <a:t> proposait un succulent </a:t>
            </a:r>
            <a:r>
              <a:rPr lang="fr-FR" sz="1200" baseline="30000" dirty="0">
                <a:latin typeface="Garamond" panose="02020404030301010803" pitchFamily="18" charset="0"/>
                <a:cs typeface="Times New Roman" panose="02020603050405020304" pitchFamily="18" charset="0"/>
              </a:rPr>
              <a:t>«</a:t>
            </a:r>
            <a:r>
              <a:rPr lang="fr-FR" sz="1200" dirty="0">
                <a:latin typeface="Garamond" panose="02020404030301010803" pitchFamily="18" charset="0"/>
                <a:cs typeface="Times New Roman" panose="02020603050405020304" pitchFamily="18" charset="0"/>
              </a:rPr>
              <a:t> </a:t>
            </a:r>
            <a:r>
              <a:rPr lang="fr-FR" sz="1200" i="1" dirty="0" err="1">
                <a:latin typeface="Garamond" panose="02020404030301010803" pitchFamily="18" charset="0"/>
                <a:cs typeface="Times New Roman" panose="02020603050405020304" pitchFamily="18" charset="0"/>
              </a:rPr>
              <a:t>pulled</a:t>
            </a:r>
            <a:r>
              <a:rPr lang="fr-FR" sz="1200" i="1" dirty="0">
                <a:latin typeface="Garamond" panose="02020404030301010803" pitchFamily="18" charset="0"/>
                <a:cs typeface="Times New Roman" panose="02020603050405020304" pitchFamily="18" charset="0"/>
              </a:rPr>
              <a:t> </a:t>
            </a:r>
            <a:r>
              <a:rPr lang="fr-FR" sz="1200" i="1" dirty="0" err="1">
                <a:latin typeface="Garamond" panose="02020404030301010803" pitchFamily="18" charset="0"/>
                <a:cs typeface="Times New Roman" panose="02020603050405020304" pitchFamily="18" charset="0"/>
              </a:rPr>
              <a:t>pork</a:t>
            </a:r>
            <a:r>
              <a:rPr lang="fr-FR" sz="1200" i="1" dirty="0">
                <a:latin typeface="Garamond" panose="02020404030301010803" pitchFamily="18" charset="0"/>
                <a:cs typeface="Times New Roman" panose="02020603050405020304" pitchFamily="18" charset="0"/>
              </a:rPr>
              <a:t> </a:t>
            </a:r>
            <a:r>
              <a:rPr lang="fr-FR" sz="1200" baseline="30000" dirty="0">
                <a:latin typeface="Garamond" panose="02020404030301010803" pitchFamily="18" charset="0"/>
                <a:cs typeface="Times New Roman" panose="02020603050405020304" pitchFamily="18" charset="0"/>
              </a:rPr>
              <a:t>»</a:t>
            </a:r>
            <a:r>
              <a:rPr lang="fr-FR" sz="1200" dirty="0">
                <a:latin typeface="Garamond" panose="02020404030301010803" pitchFamily="18" charset="0"/>
                <a:cs typeface="Times New Roman" panose="02020603050405020304" pitchFamily="18" charset="0"/>
              </a:rPr>
              <a:t>, cette spécialité </a:t>
            </a:r>
            <a:r>
              <a:rPr lang="fr-FR" sz="1200" dirty="0" smtClean="0">
                <a:latin typeface="Garamond" panose="02020404030301010803" pitchFamily="18" charset="0"/>
                <a:cs typeface="Times New Roman" panose="02020603050405020304" pitchFamily="18" charset="0"/>
              </a:rPr>
              <a:t>outre-manche de </a:t>
            </a:r>
            <a:r>
              <a:rPr lang="fr-FR" sz="1200" dirty="0">
                <a:latin typeface="Garamond" panose="02020404030301010803" pitchFamily="18" charset="0"/>
                <a:cs typeface="Times New Roman" panose="02020603050405020304" pitchFamily="18" charset="0"/>
              </a:rPr>
              <a:t>porc caramélisé.</a:t>
            </a:r>
          </a:p>
        </p:txBody>
      </p:sp>
      <p:sp>
        <p:nvSpPr>
          <p:cNvPr id="11" name="ZoneTexte 10">
            <a:extLst>
              <a:ext uri="{FF2B5EF4-FFF2-40B4-BE49-F238E27FC236}">
                <a16:creationId xmlns:a16="http://schemas.microsoft.com/office/drawing/2014/main" xmlns="" id="{82A105E1-99CE-46F8-92F2-5B29B947560C}"/>
              </a:ext>
            </a:extLst>
          </p:cNvPr>
          <p:cNvSpPr txBox="1"/>
          <p:nvPr/>
        </p:nvSpPr>
        <p:spPr>
          <a:xfrm>
            <a:off x="6426903" y="9548148"/>
            <a:ext cx="194520" cy="230832"/>
          </a:xfrm>
          <a:prstGeom prst="rect">
            <a:avLst/>
          </a:prstGeom>
          <a:noFill/>
        </p:spPr>
        <p:txBody>
          <a:bodyPr wrap="square" rtlCol="0">
            <a:spAutoFit/>
          </a:bodyPr>
          <a:lstStyle/>
          <a:p>
            <a:r>
              <a:rPr lang="fr-FR" sz="900" dirty="0"/>
              <a:t>5</a:t>
            </a:r>
          </a:p>
        </p:txBody>
      </p:sp>
      <p:pic>
        <p:nvPicPr>
          <p:cNvPr id="10" name="Image 9">
            <a:extLst>
              <a:ext uri="{FF2B5EF4-FFF2-40B4-BE49-F238E27FC236}">
                <a16:creationId xmlns:a16="http://schemas.microsoft.com/office/drawing/2014/main" xmlns="" id="{CFBA1228-6779-F5F4-5462-B78FD4183302}"/>
              </a:ext>
            </a:extLst>
          </p:cNvPr>
          <p:cNvPicPr>
            <a:picLocks noChangeAspect="1"/>
          </p:cNvPicPr>
          <p:nvPr/>
        </p:nvPicPr>
        <p:blipFill>
          <a:blip r:embed="rId3"/>
          <a:stretch>
            <a:fillRect/>
          </a:stretch>
        </p:blipFill>
        <p:spPr>
          <a:xfrm>
            <a:off x="4953598" y="6055465"/>
            <a:ext cx="906799" cy="906799"/>
          </a:xfrm>
          <a:prstGeom prst="rect">
            <a:avLst/>
          </a:prstGeom>
        </p:spPr>
      </p:pic>
      <p:pic>
        <p:nvPicPr>
          <p:cNvPr id="12" name="Image 11">
            <a:extLst>
              <a:ext uri="{FF2B5EF4-FFF2-40B4-BE49-F238E27FC236}">
                <a16:creationId xmlns:a16="http://schemas.microsoft.com/office/drawing/2014/main" xmlns="" id="{24709AAC-3FB3-8218-40C5-A0B83113B8B6}"/>
              </a:ext>
            </a:extLst>
          </p:cNvPr>
          <p:cNvPicPr>
            <a:picLocks noChangeAspect="1"/>
          </p:cNvPicPr>
          <p:nvPr/>
        </p:nvPicPr>
        <p:blipFill>
          <a:blip r:embed="rId4"/>
          <a:stretch>
            <a:fillRect/>
          </a:stretch>
        </p:blipFill>
        <p:spPr>
          <a:xfrm>
            <a:off x="477146" y="3047658"/>
            <a:ext cx="718242" cy="718242"/>
          </a:xfrm>
          <a:prstGeom prst="rect">
            <a:avLst/>
          </a:prstGeom>
        </p:spPr>
      </p:pic>
      <p:pic>
        <p:nvPicPr>
          <p:cNvPr id="6" name="Imag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06998" y="7254912"/>
            <a:ext cx="1212342" cy="1418358"/>
          </a:xfrm>
          <a:prstGeom prst="rect">
            <a:avLst/>
          </a:prstGeom>
        </p:spPr>
      </p:pic>
      <p:pic>
        <p:nvPicPr>
          <p:cNvPr id="13" name="Image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38659" y="7597937"/>
            <a:ext cx="991812" cy="1418358"/>
          </a:xfrm>
          <a:prstGeom prst="rect">
            <a:avLst/>
          </a:prstGeom>
        </p:spPr>
      </p:pic>
      <p:sp>
        <p:nvSpPr>
          <p:cNvPr id="15" name="ZoneTexte 14">
            <a:extLst>
              <a:ext uri="{FF2B5EF4-FFF2-40B4-BE49-F238E27FC236}">
                <a16:creationId xmlns:a16="http://schemas.microsoft.com/office/drawing/2014/main" xmlns="" id="{6D6BEB61-534E-CAFE-B1C1-7523F9CC1C2E}"/>
              </a:ext>
            </a:extLst>
          </p:cNvPr>
          <p:cNvSpPr txBox="1"/>
          <p:nvPr/>
        </p:nvSpPr>
        <p:spPr>
          <a:xfrm>
            <a:off x="238659" y="6973309"/>
            <a:ext cx="5105926" cy="487569"/>
          </a:xfrm>
          <a:prstGeom prst="rect">
            <a:avLst/>
          </a:prstGeom>
          <a:noFill/>
        </p:spPr>
        <p:txBody>
          <a:bodyPr wrap="square">
            <a:spAutoFit/>
          </a:bodyPr>
          <a:lstStyle/>
          <a:p>
            <a:pPr lvl="0" algn="just">
              <a:lnSpc>
                <a:spcPct val="107000"/>
              </a:lnSpc>
              <a:spcBef>
                <a:spcPts val="1200"/>
              </a:spcBef>
              <a:defRPr/>
            </a:pPr>
            <a:r>
              <a:rPr lang="fr-FR" sz="1200" dirty="0" smtClean="0">
                <a:solidFill>
                  <a:prstClr val="black"/>
                </a:solidFill>
                <a:latin typeface="Garamond" panose="02020404030301010803" pitchFamily="18" charset="0"/>
                <a:cs typeface="Times New Roman" panose="02020603050405020304" pitchFamily="18" charset="0"/>
              </a:rPr>
              <a:t>Organisée le </a:t>
            </a:r>
            <a:r>
              <a:rPr lang="fr-FR" sz="1200" dirty="0">
                <a:solidFill>
                  <a:prstClr val="black"/>
                </a:solidFill>
                <a:latin typeface="Garamond" panose="02020404030301010803" pitchFamily="18" charset="0"/>
                <a:cs typeface="Times New Roman" panose="02020603050405020304" pitchFamily="18" charset="0"/>
              </a:rPr>
              <a:t>samedi 18 mars </a:t>
            </a:r>
            <a:r>
              <a:rPr lang="fr-FR" sz="1200" dirty="0" smtClean="0">
                <a:solidFill>
                  <a:prstClr val="black"/>
                </a:solidFill>
                <a:latin typeface="Garamond" panose="02020404030301010803" pitchFamily="18" charset="0"/>
                <a:cs typeface="Times New Roman" panose="02020603050405020304" pitchFamily="18" charset="0"/>
              </a:rPr>
              <a:t>2023, </a:t>
            </a:r>
            <a:r>
              <a:rPr kumimoji="0" lang="fr-FR" sz="1200" b="0" i="0" u="none" strike="noStrike" kern="1200" cap="none" spc="0" normalizeH="0" baseline="0" noProof="0" dirty="0">
                <a:ln>
                  <a:noFill/>
                </a:ln>
                <a:solidFill>
                  <a:prstClr val="black"/>
                </a:solidFill>
                <a:effectLst/>
                <a:uLnTx/>
                <a:uFillTx/>
                <a:latin typeface="Garamond" panose="02020404030301010803" pitchFamily="18" charset="0"/>
                <a:ea typeface="+mn-ea"/>
                <a:cs typeface="Times New Roman" panose="02020603050405020304" pitchFamily="18" charset="0"/>
              </a:rPr>
              <a:t>à l’initiative </a:t>
            </a:r>
            <a:r>
              <a:rPr kumimoji="0" lang="fr-FR" sz="1200" b="0" i="0" u="none" strike="noStrike" kern="1200" cap="none" spc="0" normalizeH="0" baseline="0" noProof="0" dirty="0" smtClean="0">
                <a:ln>
                  <a:noFill/>
                </a:ln>
                <a:solidFill>
                  <a:prstClr val="black"/>
                </a:solidFill>
                <a:effectLst/>
                <a:uLnTx/>
                <a:uFillTx/>
                <a:latin typeface="Garamond" panose="02020404030301010803" pitchFamily="18" charset="0"/>
                <a:ea typeface="+mn-ea"/>
                <a:cs typeface="Times New Roman" panose="02020603050405020304" pitchFamily="18" charset="0"/>
              </a:rPr>
              <a:t>de</a:t>
            </a:r>
            <a:r>
              <a:rPr kumimoji="0" lang="fr-FR" sz="1200" b="0" i="0" u="none" strike="noStrike" kern="1200" cap="none" spc="0" normalizeH="0" noProof="0" dirty="0" smtClean="0">
                <a:ln>
                  <a:noFill/>
                </a:ln>
                <a:solidFill>
                  <a:prstClr val="black"/>
                </a:solidFill>
                <a:effectLst/>
                <a:uLnTx/>
                <a:uFillTx/>
                <a:latin typeface="Garamond" panose="02020404030301010803" pitchFamily="18" charset="0"/>
                <a:ea typeface="+mn-ea"/>
                <a:cs typeface="Times New Roman" panose="02020603050405020304" pitchFamily="18" charset="0"/>
              </a:rPr>
              <a:t> </a:t>
            </a:r>
            <a:r>
              <a:rPr kumimoji="0" lang="fr-FR" sz="1200" b="0" i="0" u="none" strike="noStrike" kern="1200" cap="none" spc="0" normalizeH="0" baseline="30000" noProof="0" dirty="0" smtClean="0">
                <a:ln>
                  <a:noFill/>
                </a:ln>
                <a:solidFill>
                  <a:prstClr val="black"/>
                </a:solidFill>
                <a:effectLst/>
                <a:uLnTx/>
                <a:uFillTx/>
                <a:latin typeface="Garamond" panose="02020404030301010803" pitchFamily="18" charset="0"/>
                <a:ea typeface="+mn-ea"/>
                <a:cs typeface="Times New Roman" panose="02020603050405020304" pitchFamily="18" charset="0"/>
              </a:rPr>
              <a:t>«</a:t>
            </a:r>
            <a:r>
              <a:rPr lang="fr-FR" sz="1200" dirty="0">
                <a:solidFill>
                  <a:prstClr val="black"/>
                </a:solidFill>
                <a:latin typeface="Garamond" panose="02020404030301010803" pitchFamily="18" charset="0"/>
                <a:cs typeface="Times New Roman" panose="02020603050405020304" pitchFamily="18" charset="0"/>
              </a:rPr>
              <a:t> </a:t>
            </a:r>
            <a:r>
              <a:rPr kumimoji="0" lang="fr-FR" sz="1200" b="1" i="0" u="none" strike="noStrike" kern="1200" cap="none" spc="0" normalizeH="0" noProof="0" dirty="0" smtClean="0">
                <a:ln>
                  <a:noFill/>
                </a:ln>
                <a:solidFill>
                  <a:prstClr val="black"/>
                </a:solidFill>
                <a:effectLst/>
                <a:uLnTx/>
                <a:uFillTx/>
                <a:latin typeface="Garamond" panose="02020404030301010803" pitchFamily="18" charset="0"/>
                <a:ea typeface="+mn-ea"/>
                <a:cs typeface="Times New Roman" panose="02020603050405020304" pitchFamily="18" charset="0"/>
              </a:rPr>
              <a:t>Les</a:t>
            </a:r>
            <a:r>
              <a:rPr kumimoji="0" lang="fr-FR" sz="1200" b="0" i="0" u="none" strike="noStrike" kern="1200" cap="none" spc="0" normalizeH="0" noProof="0" dirty="0" smtClean="0">
                <a:ln>
                  <a:noFill/>
                </a:ln>
                <a:solidFill>
                  <a:prstClr val="black"/>
                </a:solidFill>
                <a:effectLst/>
                <a:uLnTx/>
                <a:uFillTx/>
                <a:latin typeface="Garamond" panose="02020404030301010803" pitchFamily="18" charset="0"/>
                <a:ea typeface="+mn-ea"/>
                <a:cs typeface="Times New Roman" panose="02020603050405020304" pitchFamily="18" charset="0"/>
              </a:rPr>
              <a:t> </a:t>
            </a:r>
            <a:r>
              <a:rPr kumimoji="0" lang="fr-FR" sz="1200" b="1" i="0" u="none" strike="noStrike" kern="1200" cap="none" spc="0" normalizeH="0" baseline="0" noProof="0" dirty="0" smtClean="0">
                <a:ln>
                  <a:noFill/>
                </a:ln>
                <a:solidFill>
                  <a:prstClr val="black"/>
                </a:solidFill>
                <a:effectLst/>
                <a:uLnTx/>
                <a:uFillTx/>
                <a:latin typeface="Garamond" panose="02020404030301010803" pitchFamily="18" charset="0"/>
                <a:ea typeface="+mn-ea"/>
                <a:cs typeface="Times New Roman" panose="02020603050405020304" pitchFamily="18" charset="0"/>
              </a:rPr>
              <a:t>Orchestre </a:t>
            </a:r>
            <a:r>
              <a:rPr kumimoji="0" lang="fr-FR" sz="1200" b="1" i="0" u="none" strike="noStrike" kern="1200" cap="none" spc="0" normalizeH="0" baseline="0" noProof="0" dirty="0">
                <a:ln>
                  <a:noFill/>
                </a:ln>
                <a:solidFill>
                  <a:prstClr val="black"/>
                </a:solidFill>
                <a:effectLst/>
                <a:uLnTx/>
                <a:uFillTx/>
                <a:latin typeface="Garamond" panose="02020404030301010803" pitchFamily="18" charset="0"/>
                <a:ea typeface="+mn-ea"/>
                <a:cs typeface="Times New Roman" panose="02020603050405020304" pitchFamily="18" charset="0"/>
              </a:rPr>
              <a:t>du </a:t>
            </a:r>
            <a:r>
              <a:rPr kumimoji="0" lang="fr-FR" sz="1200" b="1" i="0" u="none" strike="noStrike" kern="1200" cap="none" spc="0" normalizeH="0" baseline="0" noProof="0" dirty="0" smtClean="0">
                <a:ln>
                  <a:noFill/>
                </a:ln>
                <a:solidFill>
                  <a:prstClr val="black"/>
                </a:solidFill>
                <a:effectLst/>
                <a:uLnTx/>
                <a:uFillTx/>
                <a:latin typeface="Garamond" panose="02020404030301010803" pitchFamily="18" charset="0"/>
                <a:ea typeface="+mn-ea"/>
                <a:cs typeface="Times New Roman" panose="02020603050405020304" pitchFamily="18" charset="0"/>
              </a:rPr>
              <a:t>Valois </a:t>
            </a:r>
            <a:r>
              <a:rPr kumimoji="0" lang="fr-FR" sz="1200" b="1" i="0" u="none" strike="noStrike" kern="1200" cap="none" spc="0" normalizeH="0" baseline="30000" noProof="0" dirty="0" smtClean="0">
                <a:ln>
                  <a:noFill/>
                </a:ln>
                <a:solidFill>
                  <a:prstClr val="black"/>
                </a:solidFill>
                <a:effectLst/>
                <a:uLnTx/>
                <a:uFillTx/>
                <a:latin typeface="Garamond" panose="02020404030301010803" pitchFamily="18" charset="0"/>
                <a:ea typeface="+mn-ea"/>
                <a:cs typeface="Times New Roman" panose="02020603050405020304" pitchFamily="18" charset="0"/>
              </a:rPr>
              <a:t>»</a:t>
            </a:r>
            <a:r>
              <a:rPr lang="fr-FR" sz="1200" dirty="0">
                <a:solidFill>
                  <a:prstClr val="black"/>
                </a:solidFill>
                <a:latin typeface="Garamond" panose="02020404030301010803" pitchFamily="18" charset="0"/>
                <a:cs typeface="Times New Roman" panose="02020603050405020304" pitchFamily="18" charset="0"/>
              </a:rPr>
              <a:t> </a:t>
            </a:r>
            <a:r>
              <a:rPr kumimoji="0" lang="fr-FR" sz="1200" b="0" i="0" u="none" strike="noStrike" kern="1200" cap="none" spc="0" normalizeH="0" baseline="0" noProof="0" dirty="0" smtClean="0">
                <a:ln>
                  <a:noFill/>
                </a:ln>
                <a:solidFill>
                  <a:prstClr val="black"/>
                </a:solidFill>
                <a:effectLst/>
                <a:uLnTx/>
                <a:uFillTx/>
                <a:latin typeface="Garamond" panose="02020404030301010803" pitchFamily="18" charset="0"/>
                <a:ea typeface="+mn-ea"/>
                <a:cs typeface="Times New Roman" panose="02020603050405020304" pitchFamily="18" charset="0"/>
              </a:rPr>
              <a:t>en accord avec la municipalité, </a:t>
            </a:r>
            <a:r>
              <a:rPr kumimoji="0" lang="fr-FR" sz="1200" b="0" i="0" u="none" strike="noStrike" kern="1200" cap="none" spc="0" normalizeH="0" baseline="0" noProof="0" dirty="0">
                <a:ln>
                  <a:noFill/>
                </a:ln>
                <a:solidFill>
                  <a:prstClr val="black"/>
                </a:solidFill>
                <a:effectLst/>
                <a:uLnTx/>
                <a:uFillTx/>
                <a:latin typeface="Garamond" panose="02020404030301010803" pitchFamily="18" charset="0"/>
                <a:ea typeface="+mn-ea"/>
                <a:cs typeface="Times New Roman" panose="02020603050405020304" pitchFamily="18" charset="0"/>
              </a:rPr>
              <a:t>cette soirée fut une belle réussite. </a:t>
            </a:r>
          </a:p>
        </p:txBody>
      </p:sp>
      <p:sp>
        <p:nvSpPr>
          <p:cNvPr id="17" name="ZoneTexte 16">
            <a:extLst>
              <a:ext uri="{FF2B5EF4-FFF2-40B4-BE49-F238E27FC236}">
                <a16:creationId xmlns:a16="http://schemas.microsoft.com/office/drawing/2014/main" xmlns="" id="{4DF3E2D0-C77D-A8A6-1791-65567B2B42CD}"/>
              </a:ext>
            </a:extLst>
          </p:cNvPr>
          <p:cNvSpPr txBox="1"/>
          <p:nvPr/>
        </p:nvSpPr>
        <p:spPr>
          <a:xfrm>
            <a:off x="1260117" y="8709072"/>
            <a:ext cx="5264045" cy="839076"/>
          </a:xfrm>
          <a:prstGeom prst="rect">
            <a:avLst/>
          </a:prstGeom>
          <a:noFill/>
        </p:spPr>
        <p:txBody>
          <a:bodyPr wrap="square">
            <a:spAutoFit/>
          </a:bodyPr>
          <a:lstStyle/>
          <a:p>
            <a:pPr marL="0" marR="0" lvl="0" indent="0" algn="just" defTabSz="457200" rtl="0" eaLnBrk="1" fontAlgn="auto" latinLnBrk="0" hangingPunct="1">
              <a:lnSpc>
                <a:spcPct val="107000"/>
              </a:lnSpc>
              <a:spcBef>
                <a:spcPts val="1200"/>
              </a:spcBef>
              <a:spcAft>
                <a:spcPts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Garamond" panose="02020404030301010803" pitchFamily="18" charset="0"/>
                <a:ea typeface="+mn-ea"/>
                <a:cs typeface="Times New Roman" panose="02020603050405020304" pitchFamily="18" charset="0"/>
              </a:rPr>
              <a:t>Avec </a:t>
            </a:r>
            <a:r>
              <a:rPr kumimoji="0" lang="fr-FR" sz="1200" b="0" i="0" u="none" strike="noStrike" kern="1200" cap="none" spc="0" normalizeH="0" baseline="0" noProof="0" dirty="0" smtClean="0">
                <a:ln>
                  <a:noFill/>
                </a:ln>
                <a:solidFill>
                  <a:prstClr val="black"/>
                </a:solidFill>
                <a:effectLst/>
                <a:uLnTx/>
                <a:uFillTx/>
                <a:latin typeface="Garamond" panose="02020404030301010803" pitchFamily="18" charset="0"/>
                <a:ea typeface="+mn-ea"/>
                <a:cs typeface="Times New Roman" panose="02020603050405020304" pitchFamily="18" charset="0"/>
              </a:rPr>
              <a:t>environ</a:t>
            </a:r>
            <a:r>
              <a:rPr kumimoji="0" lang="fr-FR" sz="1200" b="0" i="0" u="none" strike="noStrike" kern="1200" cap="none" spc="0" normalizeH="0" noProof="0" dirty="0" smtClean="0">
                <a:ln>
                  <a:noFill/>
                </a:ln>
                <a:solidFill>
                  <a:prstClr val="black"/>
                </a:solidFill>
                <a:effectLst/>
                <a:uLnTx/>
                <a:uFillTx/>
                <a:latin typeface="Garamond" panose="02020404030301010803" pitchFamily="18" charset="0"/>
                <a:ea typeface="+mn-ea"/>
                <a:cs typeface="Times New Roman" panose="02020603050405020304" pitchFamily="18" charset="0"/>
              </a:rPr>
              <a:t> </a:t>
            </a:r>
            <a:r>
              <a:rPr kumimoji="0" lang="fr-FR" sz="1200" b="0" i="0" u="none" strike="noStrike" kern="1200" cap="none" spc="0" normalizeH="0" baseline="0" noProof="0" dirty="0" smtClean="0">
                <a:ln>
                  <a:noFill/>
                </a:ln>
                <a:solidFill>
                  <a:prstClr val="black"/>
                </a:solidFill>
                <a:effectLst/>
                <a:uLnTx/>
                <a:uFillTx/>
                <a:latin typeface="Garamond" panose="02020404030301010803" pitchFamily="18" charset="0"/>
                <a:ea typeface="+mn-ea"/>
                <a:cs typeface="Times New Roman" panose="02020603050405020304" pitchFamily="18" charset="0"/>
              </a:rPr>
              <a:t>200 </a:t>
            </a:r>
            <a:r>
              <a:rPr kumimoji="0" lang="fr-FR" sz="1200" b="0" i="0" u="none" strike="noStrike" kern="1200" cap="none" spc="0" normalizeH="0" baseline="0" noProof="0" dirty="0">
                <a:ln>
                  <a:noFill/>
                </a:ln>
                <a:solidFill>
                  <a:prstClr val="black"/>
                </a:solidFill>
                <a:effectLst/>
                <a:uLnTx/>
                <a:uFillTx/>
                <a:latin typeface="Garamond" panose="02020404030301010803" pitchFamily="18" charset="0"/>
                <a:ea typeface="+mn-ea"/>
                <a:cs typeface="Times New Roman" panose="02020603050405020304" pitchFamily="18" charset="0"/>
              </a:rPr>
              <a:t>visiteurs </a:t>
            </a:r>
            <a:r>
              <a:rPr kumimoji="0" lang="fr-FR" sz="1200" b="0" i="0" u="none" strike="noStrike" kern="1200" cap="none" spc="0" normalizeH="0" baseline="0" noProof="0" dirty="0" smtClean="0">
                <a:ln>
                  <a:noFill/>
                </a:ln>
                <a:solidFill>
                  <a:prstClr val="black"/>
                </a:solidFill>
                <a:effectLst/>
                <a:uLnTx/>
                <a:uFillTx/>
                <a:latin typeface="Garamond" panose="02020404030301010803" pitchFamily="18" charset="0"/>
                <a:ea typeface="+mn-ea"/>
                <a:cs typeface="Times New Roman" panose="02020603050405020304" pitchFamily="18" charset="0"/>
              </a:rPr>
              <a:t>et près</a:t>
            </a:r>
            <a:r>
              <a:rPr kumimoji="0" lang="fr-FR" sz="1200" b="0" i="0" u="none" strike="noStrike" kern="1200" cap="none" spc="0" normalizeH="0" noProof="0" dirty="0" smtClean="0">
                <a:ln>
                  <a:noFill/>
                </a:ln>
                <a:solidFill>
                  <a:prstClr val="black"/>
                </a:solidFill>
                <a:effectLst/>
                <a:uLnTx/>
                <a:uFillTx/>
                <a:latin typeface="Garamond" panose="02020404030301010803" pitchFamily="18" charset="0"/>
                <a:ea typeface="+mn-ea"/>
                <a:cs typeface="Times New Roman" panose="02020603050405020304" pitchFamily="18" charset="0"/>
              </a:rPr>
              <a:t> de</a:t>
            </a:r>
            <a:r>
              <a:rPr kumimoji="0" lang="fr-FR" sz="1200" b="0" i="0" u="none" strike="noStrike" kern="1200" cap="none" spc="0" normalizeH="0" baseline="0" noProof="0" dirty="0" smtClean="0">
                <a:ln>
                  <a:noFill/>
                </a:ln>
                <a:solidFill>
                  <a:prstClr val="black"/>
                </a:solidFill>
                <a:effectLst/>
                <a:uLnTx/>
                <a:uFillTx/>
                <a:latin typeface="Garamond" panose="02020404030301010803" pitchFamily="18" charset="0"/>
                <a:ea typeface="+mn-ea"/>
                <a:cs typeface="Times New Roman" panose="02020603050405020304" pitchFamily="18" charset="0"/>
              </a:rPr>
              <a:t> </a:t>
            </a:r>
            <a:r>
              <a:rPr kumimoji="0" lang="fr-FR" sz="1200" b="0" i="0" u="none" strike="noStrike" kern="1200" cap="none" spc="0" normalizeH="0" baseline="0" noProof="0" dirty="0">
                <a:ln>
                  <a:noFill/>
                </a:ln>
                <a:solidFill>
                  <a:prstClr val="black"/>
                </a:solidFill>
                <a:effectLst/>
                <a:uLnTx/>
                <a:uFillTx/>
                <a:latin typeface="Garamond" panose="02020404030301010803" pitchFamily="18" charset="0"/>
                <a:ea typeface="+mn-ea"/>
                <a:cs typeface="Times New Roman" panose="02020603050405020304" pitchFamily="18" charset="0"/>
              </a:rPr>
              <a:t>150 repas servis, la Saint Patrick a donc été fêtée dignement, cet évènement sera d’ailleurs reconduit </a:t>
            </a:r>
            <a:r>
              <a:rPr lang="fr-FR" sz="1200" dirty="0" smtClean="0">
                <a:solidFill>
                  <a:prstClr val="black"/>
                </a:solidFill>
                <a:latin typeface="Garamond" panose="02020404030301010803" pitchFamily="18" charset="0"/>
                <a:cs typeface="Times New Roman" panose="02020603050405020304" pitchFamily="18" charset="0"/>
              </a:rPr>
              <a:t>le 16</a:t>
            </a:r>
            <a:r>
              <a:rPr kumimoji="0" lang="fr-FR" sz="1200" b="0" i="0" u="none" strike="noStrike" kern="1200" cap="none" spc="0" normalizeH="0" baseline="0" noProof="0" dirty="0" smtClean="0">
                <a:ln>
                  <a:noFill/>
                </a:ln>
                <a:solidFill>
                  <a:prstClr val="black"/>
                </a:solidFill>
                <a:effectLst/>
                <a:uLnTx/>
                <a:uFillTx/>
                <a:latin typeface="Garamond" panose="02020404030301010803" pitchFamily="18" charset="0"/>
                <a:ea typeface="+mn-ea"/>
                <a:cs typeface="Times New Roman" panose="02020603050405020304" pitchFamily="18" charset="0"/>
              </a:rPr>
              <a:t> </a:t>
            </a:r>
            <a:r>
              <a:rPr kumimoji="0" lang="fr-FR" sz="1200" b="0" i="0" u="none" strike="noStrike" kern="1200" cap="none" spc="0" normalizeH="0" baseline="0" noProof="0" dirty="0">
                <a:ln>
                  <a:noFill/>
                </a:ln>
                <a:solidFill>
                  <a:prstClr val="black"/>
                </a:solidFill>
                <a:effectLst/>
                <a:uLnTx/>
                <a:uFillTx/>
                <a:latin typeface="Garamond" panose="02020404030301010803" pitchFamily="18" charset="0"/>
                <a:ea typeface="+mn-ea"/>
                <a:cs typeface="Times New Roman" panose="02020603050405020304" pitchFamily="18" charset="0"/>
              </a:rPr>
              <a:t>Mars </a:t>
            </a:r>
            <a:r>
              <a:rPr kumimoji="0" lang="fr-FR" sz="1200" b="0" i="0" u="none" strike="noStrike" kern="1200" cap="none" spc="0" normalizeH="0" baseline="0" noProof="0" dirty="0" smtClean="0">
                <a:ln>
                  <a:noFill/>
                </a:ln>
                <a:solidFill>
                  <a:prstClr val="black"/>
                </a:solidFill>
                <a:effectLst/>
                <a:uLnTx/>
                <a:uFillTx/>
                <a:latin typeface="Garamond" panose="02020404030301010803" pitchFamily="18" charset="0"/>
                <a:ea typeface="+mn-ea"/>
                <a:cs typeface="Times New Roman" panose="02020603050405020304" pitchFamily="18" charset="0"/>
              </a:rPr>
              <a:t>2024 à partir de 18h30.</a:t>
            </a:r>
          </a:p>
          <a:p>
            <a:pPr marL="0" marR="0" lvl="0" indent="0" algn="just" defTabSz="457200" rtl="0" eaLnBrk="1" fontAlgn="auto" latinLnBrk="0" hangingPunct="1">
              <a:lnSpc>
                <a:spcPct val="107000"/>
              </a:lnSpc>
              <a:spcBef>
                <a:spcPts val="1200"/>
              </a:spcBef>
              <a:spcAft>
                <a:spcPts val="0"/>
              </a:spcAft>
              <a:buClrTx/>
              <a:buSzTx/>
              <a:buFontTx/>
              <a:buNone/>
              <a:tabLst/>
              <a:defRPr/>
            </a:pPr>
            <a:r>
              <a:rPr kumimoji="0" lang="fr-FR" sz="1200" b="0" i="0" u="none" strike="noStrike" kern="1200" cap="none" spc="0" normalizeH="0" baseline="0" noProof="0" dirty="0" smtClean="0">
                <a:ln>
                  <a:noFill/>
                </a:ln>
                <a:solidFill>
                  <a:prstClr val="black"/>
                </a:solidFill>
                <a:effectLst/>
                <a:uLnTx/>
                <a:uFillTx/>
                <a:latin typeface="Garamond" panose="02020404030301010803" pitchFamily="18" charset="0"/>
                <a:ea typeface="+mn-ea"/>
                <a:cs typeface="Times New Roman" panose="02020603050405020304" pitchFamily="18" charset="0"/>
              </a:rPr>
              <a:t>Venez nombreux !</a:t>
            </a:r>
            <a:endParaRPr kumimoji="0" lang="fr-FR" sz="1200" b="0" i="0" u="none" strike="noStrike" kern="1200" cap="none" spc="0" normalizeH="0" baseline="0" noProof="0" dirty="0">
              <a:ln>
                <a:noFill/>
              </a:ln>
              <a:solidFill>
                <a:prstClr val="black"/>
              </a:solidFill>
              <a:effectLst/>
              <a:uLnTx/>
              <a:uFillTx/>
              <a:latin typeface="Garamond" panose="02020404030301010803" pitchFamily="18" charset="0"/>
              <a:ea typeface="+mn-ea"/>
              <a:cs typeface="Times New Roman" panose="02020603050405020304" pitchFamily="18" charset="0"/>
            </a:endParaRPr>
          </a:p>
        </p:txBody>
      </p:sp>
    </p:spTree>
    <p:extLst>
      <p:ext uri="{BB962C8B-B14F-4D97-AF65-F5344CB8AC3E}">
        <p14:creationId xmlns:p14="http://schemas.microsoft.com/office/powerpoint/2010/main" val="37826017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Image 41"/>
          <p:cNvPicPr>
            <a:picLocks noChangeAspect="1"/>
          </p:cNvPicPr>
          <p:nvPr/>
        </p:nvPicPr>
        <p:blipFill>
          <a:blip r:embed="rId2"/>
          <a:stretch>
            <a:fillRect/>
          </a:stretch>
        </p:blipFill>
        <p:spPr>
          <a:xfrm flipH="1">
            <a:off x="5263427" y="29584"/>
            <a:ext cx="1542422" cy="1883827"/>
          </a:xfrm>
          <a:prstGeom prst="rect">
            <a:avLst/>
          </a:prstGeom>
        </p:spPr>
      </p:pic>
      <p:pic>
        <p:nvPicPr>
          <p:cNvPr id="31" name="Image 30"/>
          <p:cNvPicPr>
            <a:picLocks noChangeAspect="1"/>
          </p:cNvPicPr>
          <p:nvPr/>
        </p:nvPicPr>
        <p:blipFill rotWithShape="1">
          <a:blip r:embed="rId3"/>
          <a:srcRect l="46135" t="40894" r="6678" b="1615"/>
          <a:stretch/>
        </p:blipFill>
        <p:spPr>
          <a:xfrm>
            <a:off x="15303" y="29584"/>
            <a:ext cx="1546226" cy="1883908"/>
          </a:xfrm>
          <a:prstGeom prst="rect">
            <a:avLst/>
          </a:prstGeom>
        </p:spPr>
      </p:pic>
      <p:pic>
        <p:nvPicPr>
          <p:cNvPr id="28" name="Image 27"/>
          <p:cNvPicPr>
            <a:picLocks noChangeAspect="1"/>
          </p:cNvPicPr>
          <p:nvPr/>
        </p:nvPicPr>
        <p:blipFill rotWithShape="1">
          <a:blip r:embed="rId4"/>
          <a:srcRect t="83696"/>
          <a:stretch/>
        </p:blipFill>
        <p:spPr>
          <a:xfrm>
            <a:off x="15303" y="9203973"/>
            <a:ext cx="6817574" cy="683586"/>
          </a:xfrm>
          <a:prstGeom prst="rect">
            <a:avLst/>
          </a:prstGeom>
        </p:spPr>
      </p:pic>
      <p:pic>
        <p:nvPicPr>
          <p:cNvPr id="23" name="Image 22"/>
          <p:cNvPicPr>
            <a:picLocks noChangeAspect="1"/>
          </p:cNvPicPr>
          <p:nvPr/>
        </p:nvPicPr>
        <p:blipFill rotWithShape="1">
          <a:blip r:embed="rId5" cstate="print">
            <a:extLst>
              <a:ext uri="{28A0092B-C50C-407E-A947-70E740481C1C}">
                <a14:useLocalDpi xmlns:a14="http://schemas.microsoft.com/office/drawing/2010/main" val="0"/>
              </a:ext>
            </a:extLst>
          </a:blip>
          <a:srcRect r="10617" b="13851"/>
          <a:stretch/>
        </p:blipFill>
        <p:spPr>
          <a:xfrm>
            <a:off x="25450" y="5577328"/>
            <a:ext cx="2133441" cy="1370843"/>
          </a:xfrm>
          <a:prstGeom prst="rect">
            <a:avLst/>
          </a:prstGeom>
        </p:spPr>
      </p:pic>
      <p:pic>
        <p:nvPicPr>
          <p:cNvPr id="26" name="Image 25"/>
          <p:cNvPicPr>
            <a:picLocks noChangeAspect="1"/>
          </p:cNvPicPr>
          <p:nvPr/>
        </p:nvPicPr>
        <p:blipFill rotWithShape="1">
          <a:blip r:embed="rId6" cstate="print">
            <a:extLst>
              <a:ext uri="{28A0092B-C50C-407E-A947-70E740481C1C}">
                <a14:useLocalDpi xmlns:a14="http://schemas.microsoft.com/office/drawing/2010/main" val="0"/>
              </a:ext>
            </a:extLst>
          </a:blip>
          <a:srcRect l="10184" t="1310"/>
          <a:stretch/>
        </p:blipFill>
        <p:spPr>
          <a:xfrm rot="1031375">
            <a:off x="5359181" y="4261921"/>
            <a:ext cx="1480485" cy="1179714"/>
          </a:xfrm>
          <a:prstGeom prst="rect">
            <a:avLst/>
          </a:prstGeom>
        </p:spPr>
      </p:pic>
      <p:pic>
        <p:nvPicPr>
          <p:cNvPr id="27" name="Image 2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1645" y="8027201"/>
            <a:ext cx="2120042" cy="1413361"/>
          </a:xfrm>
          <a:prstGeom prst="rect">
            <a:avLst/>
          </a:prstGeom>
        </p:spPr>
      </p:pic>
      <p:pic>
        <p:nvPicPr>
          <p:cNvPr id="24" name="Image 23"/>
          <p:cNvPicPr>
            <a:picLocks noChangeAspect="1"/>
          </p:cNvPicPr>
          <p:nvPr/>
        </p:nvPicPr>
        <p:blipFill rotWithShape="1">
          <a:blip r:embed="rId8" cstate="print">
            <a:extLst>
              <a:ext uri="{28A0092B-C50C-407E-A947-70E740481C1C}">
                <a14:useLocalDpi xmlns:a14="http://schemas.microsoft.com/office/drawing/2010/main" val="0"/>
              </a:ext>
            </a:extLst>
          </a:blip>
          <a:srcRect l="3840" t="24962" r="6423" b="14413"/>
          <a:stretch/>
        </p:blipFill>
        <p:spPr>
          <a:xfrm>
            <a:off x="1844676" y="3985275"/>
            <a:ext cx="3168572" cy="1427116"/>
          </a:xfrm>
          <a:prstGeom prst="rect">
            <a:avLst/>
          </a:prstGeom>
        </p:spPr>
      </p:pic>
      <p:pic>
        <p:nvPicPr>
          <p:cNvPr id="9" name="Image 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607440" y="2370278"/>
            <a:ext cx="2133440" cy="1422294"/>
          </a:xfrm>
          <a:prstGeom prst="rect">
            <a:avLst/>
          </a:prstGeom>
        </p:spPr>
      </p:pic>
      <p:sp>
        <p:nvSpPr>
          <p:cNvPr id="18" name="ZoneTexte 17">
            <a:extLst>
              <a:ext uri="{FF2B5EF4-FFF2-40B4-BE49-F238E27FC236}">
                <a16:creationId xmlns:a16="http://schemas.microsoft.com/office/drawing/2014/main" xmlns="" id="{82A105E1-99CE-46F8-92F2-5B29B947560C}"/>
              </a:ext>
            </a:extLst>
          </p:cNvPr>
          <p:cNvSpPr txBox="1"/>
          <p:nvPr/>
        </p:nvSpPr>
        <p:spPr>
          <a:xfrm>
            <a:off x="6454068" y="9546426"/>
            <a:ext cx="194520" cy="230832"/>
          </a:xfrm>
          <a:prstGeom prst="rect">
            <a:avLst/>
          </a:prstGeom>
          <a:noFill/>
        </p:spPr>
        <p:txBody>
          <a:bodyPr wrap="square" rtlCol="0">
            <a:spAutoFit/>
          </a:bodyPr>
          <a:lstStyle/>
          <a:p>
            <a:r>
              <a:rPr lang="fr-FR" sz="900" dirty="0"/>
              <a:t>6</a:t>
            </a:r>
          </a:p>
        </p:txBody>
      </p:sp>
      <p:pic>
        <p:nvPicPr>
          <p:cNvPr id="25" name="Image 2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607440" y="5590844"/>
            <a:ext cx="2133439" cy="1661694"/>
          </a:xfrm>
          <a:prstGeom prst="rect">
            <a:avLst/>
          </a:prstGeom>
        </p:spPr>
      </p:pic>
      <p:pic>
        <p:nvPicPr>
          <p:cNvPr id="33" name="Image 32">
            <a:extLst>
              <a:ext uri="{FF2B5EF4-FFF2-40B4-BE49-F238E27FC236}">
                <a16:creationId xmlns:a16="http://schemas.microsoft.com/office/drawing/2014/main" xmlns="" id="{6971317C-B084-26B0-8E74-EB46823BAE55}"/>
              </a:ext>
            </a:extLst>
          </p:cNvPr>
          <p:cNvPicPr>
            <a:picLocks noChangeAspect="1"/>
          </p:cNvPicPr>
          <p:nvPr/>
        </p:nvPicPr>
        <p:blipFill>
          <a:blip r:embed="rId11"/>
          <a:stretch>
            <a:fillRect/>
          </a:stretch>
        </p:blipFill>
        <p:spPr>
          <a:xfrm>
            <a:off x="2709572" y="3720399"/>
            <a:ext cx="1438781" cy="438950"/>
          </a:xfrm>
          <a:prstGeom prst="rect">
            <a:avLst/>
          </a:prstGeom>
        </p:spPr>
      </p:pic>
      <p:sp>
        <p:nvSpPr>
          <p:cNvPr id="21" name="ZoneTexte 20"/>
          <p:cNvSpPr txBox="1"/>
          <p:nvPr/>
        </p:nvSpPr>
        <p:spPr>
          <a:xfrm>
            <a:off x="2837950" y="3475912"/>
            <a:ext cx="1116010" cy="646331"/>
          </a:xfrm>
          <a:prstGeom prst="rect">
            <a:avLst/>
          </a:prstGeom>
          <a:noFill/>
          <a:ln w="9525">
            <a:noFill/>
          </a:ln>
        </p:spPr>
        <p:txBody>
          <a:bodyPr wrap="none" rtlCol="0">
            <a:spAutoFit/>
          </a:bodyPr>
          <a:lstStyle/>
          <a:p>
            <a:pPr algn="ctr"/>
            <a:r>
              <a:rPr lang="fr-FR" dirty="0">
                <a:latin typeface="Brush Script MT" panose="03060802040406070304" pitchFamily="66" charset="0"/>
              </a:rPr>
              <a:t>11 Juin</a:t>
            </a:r>
          </a:p>
          <a:p>
            <a:pPr algn="ctr"/>
            <a:r>
              <a:rPr lang="fr-FR" dirty="0">
                <a:latin typeface="Brush Script MT" panose="03060802040406070304" pitchFamily="66" charset="0"/>
              </a:rPr>
              <a:t>Pique Nique</a:t>
            </a:r>
          </a:p>
        </p:txBody>
      </p:sp>
      <p:pic>
        <p:nvPicPr>
          <p:cNvPr id="34" name="Image 33">
            <a:extLst>
              <a:ext uri="{FF2B5EF4-FFF2-40B4-BE49-F238E27FC236}">
                <a16:creationId xmlns:a16="http://schemas.microsoft.com/office/drawing/2014/main" xmlns="" id="{9C338476-D38C-4690-B77C-887382DFA872}"/>
              </a:ext>
            </a:extLst>
          </p:cNvPr>
          <p:cNvPicPr>
            <a:picLocks noChangeAspect="1"/>
          </p:cNvPicPr>
          <p:nvPr/>
        </p:nvPicPr>
        <p:blipFill>
          <a:blip r:embed="rId11"/>
          <a:stretch>
            <a:fillRect/>
          </a:stretch>
        </p:blipFill>
        <p:spPr>
          <a:xfrm>
            <a:off x="347328" y="5376051"/>
            <a:ext cx="1438781" cy="438950"/>
          </a:xfrm>
          <a:prstGeom prst="rect">
            <a:avLst/>
          </a:prstGeom>
        </p:spPr>
      </p:pic>
      <p:sp>
        <p:nvSpPr>
          <p:cNvPr id="12" name="ZoneTexte 11"/>
          <p:cNvSpPr txBox="1"/>
          <p:nvPr/>
        </p:nvSpPr>
        <p:spPr>
          <a:xfrm>
            <a:off x="421198" y="5127619"/>
            <a:ext cx="1282723" cy="646331"/>
          </a:xfrm>
          <a:prstGeom prst="rect">
            <a:avLst/>
          </a:prstGeom>
          <a:noFill/>
        </p:spPr>
        <p:txBody>
          <a:bodyPr wrap="none" rtlCol="0">
            <a:spAutoFit/>
          </a:bodyPr>
          <a:lstStyle/>
          <a:p>
            <a:r>
              <a:rPr lang="fr-FR" dirty="0">
                <a:latin typeface="Brush Script MT" panose="03060802040406070304" pitchFamily="66" charset="0"/>
              </a:rPr>
              <a:t>3 Septembre</a:t>
            </a:r>
          </a:p>
          <a:p>
            <a:r>
              <a:rPr lang="fr-FR" dirty="0" err="1">
                <a:latin typeface="Brush Script MT" panose="03060802040406070304" pitchFamily="66" charset="0"/>
              </a:rPr>
              <a:t>Brok</a:t>
            </a:r>
            <a:r>
              <a:rPr lang="fr-FR" dirty="0">
                <a:latin typeface="Brush Script MT" panose="03060802040406070304" pitchFamily="66" charset="0"/>
              </a:rPr>
              <a:t> </a:t>
            </a:r>
            <a:r>
              <a:rPr lang="fr-FR" dirty="0" err="1">
                <a:latin typeface="Brush Script MT" panose="03060802040406070304" pitchFamily="66" charset="0"/>
              </a:rPr>
              <a:t>Zik</a:t>
            </a:r>
            <a:r>
              <a:rPr lang="fr-FR" dirty="0">
                <a:latin typeface="Brush Script MT" panose="03060802040406070304" pitchFamily="66" charset="0"/>
              </a:rPr>
              <a:t> Book</a:t>
            </a:r>
          </a:p>
        </p:txBody>
      </p:sp>
      <p:pic>
        <p:nvPicPr>
          <p:cNvPr id="35" name="Image 34">
            <a:extLst>
              <a:ext uri="{FF2B5EF4-FFF2-40B4-BE49-F238E27FC236}">
                <a16:creationId xmlns:a16="http://schemas.microsoft.com/office/drawing/2014/main" xmlns="" id="{FC3BFB0B-5377-F8B5-D729-EF67B5520EB5}"/>
              </a:ext>
            </a:extLst>
          </p:cNvPr>
          <p:cNvPicPr>
            <a:picLocks noChangeAspect="1"/>
          </p:cNvPicPr>
          <p:nvPr/>
        </p:nvPicPr>
        <p:blipFill>
          <a:blip r:embed="rId11"/>
          <a:stretch>
            <a:fillRect/>
          </a:stretch>
        </p:blipFill>
        <p:spPr>
          <a:xfrm>
            <a:off x="5057014" y="5433634"/>
            <a:ext cx="1438781" cy="438950"/>
          </a:xfrm>
          <a:prstGeom prst="rect">
            <a:avLst/>
          </a:prstGeom>
        </p:spPr>
      </p:pic>
      <p:sp>
        <p:nvSpPr>
          <p:cNvPr id="13" name="ZoneTexte 12"/>
          <p:cNvSpPr txBox="1"/>
          <p:nvPr/>
        </p:nvSpPr>
        <p:spPr>
          <a:xfrm>
            <a:off x="5217922" y="5168670"/>
            <a:ext cx="1122423" cy="646331"/>
          </a:xfrm>
          <a:prstGeom prst="rect">
            <a:avLst/>
          </a:prstGeom>
          <a:noFill/>
          <a:ln w="9525">
            <a:noFill/>
          </a:ln>
        </p:spPr>
        <p:txBody>
          <a:bodyPr wrap="none" rtlCol="0">
            <a:spAutoFit/>
          </a:bodyPr>
          <a:lstStyle/>
          <a:p>
            <a:pPr algn="ctr"/>
            <a:r>
              <a:rPr lang="fr-FR" dirty="0">
                <a:latin typeface="Brush Script MT" panose="03060802040406070304" pitchFamily="66" charset="0"/>
              </a:rPr>
              <a:t>15 Octobre</a:t>
            </a:r>
          </a:p>
          <a:p>
            <a:r>
              <a:rPr lang="fr-FR" dirty="0">
                <a:latin typeface="Brush Script MT" panose="03060802040406070304" pitchFamily="66" charset="0"/>
              </a:rPr>
              <a:t>Cyclo Cross</a:t>
            </a:r>
          </a:p>
        </p:txBody>
      </p:sp>
      <p:pic>
        <p:nvPicPr>
          <p:cNvPr id="36" name="Image 35">
            <a:extLst>
              <a:ext uri="{FF2B5EF4-FFF2-40B4-BE49-F238E27FC236}">
                <a16:creationId xmlns:a16="http://schemas.microsoft.com/office/drawing/2014/main" xmlns="" id="{6A20FE35-51B5-F884-06C4-40DBE052648E}"/>
              </a:ext>
            </a:extLst>
          </p:cNvPr>
          <p:cNvPicPr>
            <a:picLocks noChangeAspect="1"/>
          </p:cNvPicPr>
          <p:nvPr/>
        </p:nvPicPr>
        <p:blipFill>
          <a:blip r:embed="rId11"/>
          <a:stretch>
            <a:fillRect/>
          </a:stretch>
        </p:blipFill>
        <p:spPr>
          <a:xfrm>
            <a:off x="343168" y="7740308"/>
            <a:ext cx="1438781" cy="438950"/>
          </a:xfrm>
          <a:prstGeom prst="rect">
            <a:avLst/>
          </a:prstGeom>
        </p:spPr>
      </p:pic>
      <p:sp>
        <p:nvSpPr>
          <p:cNvPr id="14" name="ZoneTexte 13"/>
          <p:cNvSpPr txBox="1"/>
          <p:nvPr/>
        </p:nvSpPr>
        <p:spPr>
          <a:xfrm rot="154750">
            <a:off x="586559" y="7488018"/>
            <a:ext cx="1010213" cy="646331"/>
          </a:xfrm>
          <a:prstGeom prst="rect">
            <a:avLst/>
          </a:prstGeom>
          <a:noFill/>
          <a:ln w="9525">
            <a:noFill/>
          </a:ln>
        </p:spPr>
        <p:txBody>
          <a:bodyPr wrap="none" rtlCol="0">
            <a:spAutoFit/>
          </a:bodyPr>
          <a:lstStyle/>
          <a:p>
            <a:r>
              <a:rPr lang="fr-FR" dirty="0">
                <a:latin typeface="Brush Script MT" panose="03060802040406070304" pitchFamily="66" charset="0"/>
              </a:rPr>
              <a:t>11 novembre</a:t>
            </a:r>
          </a:p>
          <a:p>
            <a:r>
              <a:rPr lang="fr-FR" dirty="0">
                <a:latin typeface="Brush Script MT" panose="03060802040406070304" pitchFamily="66" charset="0"/>
              </a:rPr>
              <a:t>Cérémonie</a:t>
            </a:r>
          </a:p>
        </p:txBody>
      </p:sp>
      <p:pic>
        <p:nvPicPr>
          <p:cNvPr id="38" name="Image 37">
            <a:extLst>
              <a:ext uri="{FF2B5EF4-FFF2-40B4-BE49-F238E27FC236}">
                <a16:creationId xmlns:a16="http://schemas.microsoft.com/office/drawing/2014/main" xmlns="" id="{11EA0923-1DE5-4768-DDC5-1B28269BA6C1}"/>
              </a:ext>
            </a:extLst>
          </p:cNvPr>
          <p:cNvPicPr>
            <a:picLocks noChangeAspect="1"/>
          </p:cNvPicPr>
          <p:nvPr/>
        </p:nvPicPr>
        <p:blipFill>
          <a:blip r:embed="rId11"/>
          <a:stretch>
            <a:fillRect/>
          </a:stretch>
        </p:blipFill>
        <p:spPr>
          <a:xfrm>
            <a:off x="5059745" y="2076249"/>
            <a:ext cx="1438781" cy="438950"/>
          </a:xfrm>
          <a:prstGeom prst="rect">
            <a:avLst/>
          </a:prstGeom>
        </p:spPr>
      </p:pic>
      <p:sp>
        <p:nvSpPr>
          <p:cNvPr id="20" name="ZoneTexte 19"/>
          <p:cNvSpPr txBox="1"/>
          <p:nvPr/>
        </p:nvSpPr>
        <p:spPr>
          <a:xfrm>
            <a:off x="5296470" y="1803767"/>
            <a:ext cx="965329" cy="646331"/>
          </a:xfrm>
          <a:prstGeom prst="rect">
            <a:avLst/>
          </a:prstGeom>
          <a:noFill/>
        </p:spPr>
        <p:txBody>
          <a:bodyPr wrap="none" rtlCol="0">
            <a:spAutoFit/>
          </a:bodyPr>
          <a:lstStyle/>
          <a:p>
            <a:pPr algn="ctr"/>
            <a:r>
              <a:rPr lang="fr-FR" dirty="0">
                <a:latin typeface="Brush Script MT" panose="03060802040406070304" pitchFamily="66" charset="0"/>
              </a:rPr>
              <a:t>8 Mai</a:t>
            </a:r>
          </a:p>
          <a:p>
            <a:r>
              <a:rPr lang="fr-FR" dirty="0">
                <a:latin typeface="Brush Script MT" panose="03060802040406070304" pitchFamily="66" charset="0"/>
              </a:rPr>
              <a:t>Cérémonie</a:t>
            </a:r>
          </a:p>
        </p:txBody>
      </p:sp>
      <p:pic>
        <p:nvPicPr>
          <p:cNvPr id="2" name="Image 1"/>
          <p:cNvPicPr>
            <a:picLocks noChangeAspect="1"/>
          </p:cNvPicPr>
          <p:nvPr/>
        </p:nvPicPr>
        <p:blipFill>
          <a:blip r:embed="rId12" cstate="print">
            <a:extLst>
              <a:ext uri="{28A0092B-C50C-407E-A947-70E740481C1C}">
                <a14:useLocalDpi xmlns:a14="http://schemas.microsoft.com/office/drawing/2010/main" val="0"/>
              </a:ext>
            </a:extLst>
          </a:blip>
          <a:srcRect/>
          <a:stretch/>
        </p:blipFill>
        <p:spPr>
          <a:xfrm>
            <a:off x="1844713" y="708955"/>
            <a:ext cx="3168573" cy="1427115"/>
          </a:xfrm>
          <a:prstGeom prst="rect">
            <a:avLst/>
          </a:prstGeom>
        </p:spPr>
      </p:pic>
      <p:pic>
        <p:nvPicPr>
          <p:cNvPr id="32" name="Image 31">
            <a:extLst>
              <a:ext uri="{FF2B5EF4-FFF2-40B4-BE49-F238E27FC236}">
                <a16:creationId xmlns:a16="http://schemas.microsoft.com/office/drawing/2014/main" xmlns="" id="{BDCFC2AC-DA95-F981-C013-E1372F94FF0B}"/>
              </a:ext>
            </a:extLst>
          </p:cNvPr>
          <p:cNvPicPr>
            <a:picLocks noChangeAspect="1"/>
          </p:cNvPicPr>
          <p:nvPr/>
        </p:nvPicPr>
        <p:blipFill>
          <a:blip r:embed="rId13"/>
          <a:stretch>
            <a:fillRect/>
          </a:stretch>
        </p:blipFill>
        <p:spPr>
          <a:xfrm>
            <a:off x="2676529" y="392657"/>
            <a:ext cx="1438855" cy="438950"/>
          </a:xfrm>
          <a:prstGeom prst="rect">
            <a:avLst/>
          </a:prstGeom>
        </p:spPr>
      </p:pic>
      <p:pic>
        <p:nvPicPr>
          <p:cNvPr id="22" name="Image 21"/>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8246" y="2366379"/>
            <a:ext cx="2133441" cy="1422294"/>
          </a:xfrm>
          <a:prstGeom prst="rect">
            <a:avLst/>
          </a:prstGeom>
        </p:spPr>
      </p:pic>
      <p:sp>
        <p:nvSpPr>
          <p:cNvPr id="16" name="ZoneTexte 15"/>
          <p:cNvSpPr txBox="1"/>
          <p:nvPr/>
        </p:nvSpPr>
        <p:spPr>
          <a:xfrm>
            <a:off x="2709572" y="123576"/>
            <a:ext cx="1438855" cy="646331"/>
          </a:xfrm>
          <a:prstGeom prst="rect">
            <a:avLst/>
          </a:prstGeom>
          <a:noFill/>
          <a:ln w="9525">
            <a:noFill/>
          </a:ln>
        </p:spPr>
        <p:txBody>
          <a:bodyPr wrap="none" rtlCol="0">
            <a:spAutoFit/>
          </a:bodyPr>
          <a:lstStyle/>
          <a:p>
            <a:pPr algn="ctr"/>
            <a:r>
              <a:rPr lang="fr-FR" dirty="0">
                <a:latin typeface="Brush Script MT" panose="03060802040406070304" pitchFamily="66" charset="0"/>
              </a:rPr>
              <a:t>2 Avril</a:t>
            </a:r>
          </a:p>
          <a:p>
            <a:r>
              <a:rPr lang="fr-FR" dirty="0">
                <a:latin typeface="Brush Script MT" panose="03060802040406070304" pitchFamily="66" charset="0"/>
              </a:rPr>
              <a:t>Repas des Ainés</a:t>
            </a:r>
          </a:p>
        </p:txBody>
      </p:sp>
      <p:pic>
        <p:nvPicPr>
          <p:cNvPr id="37" name="Image 36">
            <a:extLst>
              <a:ext uri="{FF2B5EF4-FFF2-40B4-BE49-F238E27FC236}">
                <a16:creationId xmlns:a16="http://schemas.microsoft.com/office/drawing/2014/main" xmlns="" id="{C975C599-D423-6A20-2806-CF79CD9C16DC}"/>
              </a:ext>
            </a:extLst>
          </p:cNvPr>
          <p:cNvPicPr>
            <a:picLocks noChangeAspect="1"/>
          </p:cNvPicPr>
          <p:nvPr/>
        </p:nvPicPr>
        <p:blipFill>
          <a:blip r:embed="rId11"/>
          <a:stretch>
            <a:fillRect/>
          </a:stretch>
        </p:blipFill>
        <p:spPr>
          <a:xfrm>
            <a:off x="365577" y="2055303"/>
            <a:ext cx="1438781" cy="438950"/>
          </a:xfrm>
          <a:prstGeom prst="rect">
            <a:avLst/>
          </a:prstGeom>
        </p:spPr>
      </p:pic>
      <p:pic>
        <p:nvPicPr>
          <p:cNvPr id="4" name="Image 3"/>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4633674" y="8031479"/>
            <a:ext cx="2107205" cy="1404803"/>
          </a:xfrm>
          <a:prstGeom prst="rect">
            <a:avLst/>
          </a:prstGeom>
        </p:spPr>
      </p:pic>
      <p:sp>
        <p:nvSpPr>
          <p:cNvPr id="11" name="ZoneTexte 10"/>
          <p:cNvSpPr txBox="1"/>
          <p:nvPr/>
        </p:nvSpPr>
        <p:spPr>
          <a:xfrm>
            <a:off x="607006" y="1803767"/>
            <a:ext cx="965329" cy="671307"/>
          </a:xfrm>
          <a:prstGeom prst="rect">
            <a:avLst/>
          </a:prstGeom>
          <a:noFill/>
        </p:spPr>
        <p:txBody>
          <a:bodyPr wrap="square" rtlCol="0">
            <a:spAutoFit/>
          </a:bodyPr>
          <a:lstStyle/>
          <a:p>
            <a:pPr algn="ctr"/>
            <a:r>
              <a:rPr lang="fr-FR" dirty="0">
                <a:latin typeface="Brush Script MT" panose="03060802040406070304" pitchFamily="66" charset="0"/>
              </a:rPr>
              <a:t>1</a:t>
            </a:r>
            <a:r>
              <a:rPr lang="fr-FR" baseline="30000" dirty="0">
                <a:latin typeface="Brush Script MT" panose="03060802040406070304" pitchFamily="66" charset="0"/>
              </a:rPr>
              <a:t>er</a:t>
            </a:r>
            <a:r>
              <a:rPr lang="fr-FR" dirty="0">
                <a:latin typeface="Brush Script MT" panose="03060802040406070304" pitchFamily="66" charset="0"/>
              </a:rPr>
              <a:t> Mai</a:t>
            </a:r>
          </a:p>
          <a:p>
            <a:r>
              <a:rPr lang="fr-FR" dirty="0">
                <a:latin typeface="Brush Script MT" panose="03060802040406070304" pitchFamily="66" charset="0"/>
              </a:rPr>
              <a:t>Brocante</a:t>
            </a:r>
          </a:p>
        </p:txBody>
      </p:sp>
      <p:pic>
        <p:nvPicPr>
          <p:cNvPr id="40" name="Image 39">
            <a:extLst>
              <a:ext uri="{FF2B5EF4-FFF2-40B4-BE49-F238E27FC236}">
                <a16:creationId xmlns:a16="http://schemas.microsoft.com/office/drawing/2014/main" xmlns="" id="{32AE50E2-E3D8-6F2B-DA73-12489916FE3E}"/>
              </a:ext>
            </a:extLst>
          </p:cNvPr>
          <p:cNvPicPr>
            <a:picLocks noChangeAspect="1"/>
          </p:cNvPicPr>
          <p:nvPr/>
        </p:nvPicPr>
        <p:blipFill>
          <a:blip r:embed="rId11"/>
          <a:stretch>
            <a:fillRect/>
          </a:stretch>
        </p:blipFill>
        <p:spPr>
          <a:xfrm>
            <a:off x="5057014" y="7788556"/>
            <a:ext cx="1438781" cy="438950"/>
          </a:xfrm>
          <a:prstGeom prst="rect">
            <a:avLst/>
          </a:prstGeom>
        </p:spPr>
      </p:pic>
      <p:sp>
        <p:nvSpPr>
          <p:cNvPr id="17" name="ZoneTexte 16"/>
          <p:cNvSpPr txBox="1"/>
          <p:nvPr/>
        </p:nvSpPr>
        <p:spPr>
          <a:xfrm>
            <a:off x="5057014" y="7529527"/>
            <a:ext cx="1358064" cy="646331"/>
          </a:xfrm>
          <a:prstGeom prst="rect">
            <a:avLst/>
          </a:prstGeom>
          <a:noFill/>
        </p:spPr>
        <p:txBody>
          <a:bodyPr wrap="none" rtlCol="0">
            <a:spAutoFit/>
          </a:bodyPr>
          <a:lstStyle/>
          <a:p>
            <a:pPr algn="ctr"/>
            <a:r>
              <a:rPr lang="fr-FR" dirty="0">
                <a:latin typeface="Brush Script MT" panose="03060802040406070304" pitchFamily="66" charset="0"/>
              </a:rPr>
              <a:t>17 Décembre </a:t>
            </a:r>
          </a:p>
          <a:p>
            <a:r>
              <a:rPr lang="fr-FR" dirty="0">
                <a:latin typeface="Brush Script MT" panose="03060802040406070304" pitchFamily="66" charset="0"/>
              </a:rPr>
              <a:t>Concert de Noël</a:t>
            </a:r>
          </a:p>
        </p:txBody>
      </p:sp>
      <p:pic>
        <p:nvPicPr>
          <p:cNvPr id="5" name="Image 4"/>
          <p:cNvPicPr>
            <a:picLocks noChangeAspect="1"/>
          </p:cNvPicPr>
          <p:nvPr/>
        </p:nvPicPr>
        <p:blipFill rotWithShape="1">
          <a:blip r:embed="rId16" cstate="print">
            <a:extLst>
              <a:ext uri="{28A0092B-C50C-407E-A947-70E740481C1C}">
                <a14:useLocalDpi xmlns:a14="http://schemas.microsoft.com/office/drawing/2010/main" val="0"/>
              </a:ext>
            </a:extLst>
          </a:blip>
          <a:srcRect l="8554" r="13326"/>
          <a:stretch/>
        </p:blipFill>
        <p:spPr>
          <a:xfrm rot="16200000">
            <a:off x="2354295" y="7131769"/>
            <a:ext cx="2076773" cy="1772288"/>
          </a:xfrm>
          <a:prstGeom prst="rect">
            <a:avLst/>
          </a:prstGeom>
        </p:spPr>
      </p:pic>
      <p:pic>
        <p:nvPicPr>
          <p:cNvPr id="39" name="Image 38">
            <a:extLst>
              <a:ext uri="{FF2B5EF4-FFF2-40B4-BE49-F238E27FC236}">
                <a16:creationId xmlns:a16="http://schemas.microsoft.com/office/drawing/2014/main" xmlns="" id="{51D6D5C1-873F-24AE-4B49-8EB0F90DBA8E}"/>
              </a:ext>
            </a:extLst>
          </p:cNvPr>
          <p:cNvPicPr>
            <a:picLocks noChangeAspect="1"/>
          </p:cNvPicPr>
          <p:nvPr/>
        </p:nvPicPr>
        <p:blipFill>
          <a:blip r:embed="rId11"/>
          <a:stretch>
            <a:fillRect/>
          </a:stretch>
        </p:blipFill>
        <p:spPr>
          <a:xfrm>
            <a:off x="2704700" y="6703170"/>
            <a:ext cx="1438781" cy="438950"/>
          </a:xfrm>
          <a:prstGeom prst="rect">
            <a:avLst/>
          </a:prstGeom>
        </p:spPr>
      </p:pic>
      <p:sp>
        <p:nvSpPr>
          <p:cNvPr id="15" name="ZoneTexte 14"/>
          <p:cNvSpPr txBox="1"/>
          <p:nvPr/>
        </p:nvSpPr>
        <p:spPr>
          <a:xfrm>
            <a:off x="2777401" y="6490060"/>
            <a:ext cx="1366080" cy="646331"/>
          </a:xfrm>
          <a:prstGeom prst="rect">
            <a:avLst/>
          </a:prstGeom>
          <a:noFill/>
          <a:ln w="9525">
            <a:noFill/>
          </a:ln>
        </p:spPr>
        <p:txBody>
          <a:bodyPr wrap="none" rtlCol="0">
            <a:spAutoFit/>
          </a:bodyPr>
          <a:lstStyle/>
          <a:p>
            <a:pPr algn="ctr"/>
            <a:r>
              <a:rPr lang="fr-FR" dirty="0">
                <a:latin typeface="Brush Script MT" panose="03060802040406070304" pitchFamily="66" charset="0"/>
              </a:rPr>
              <a:t>16 Décembre </a:t>
            </a:r>
          </a:p>
          <a:p>
            <a:r>
              <a:rPr lang="fr-FR" dirty="0">
                <a:latin typeface="Brush Script MT" panose="03060802040406070304" pitchFamily="66" charset="0"/>
              </a:rPr>
              <a:t>Arbre de Noël</a:t>
            </a:r>
          </a:p>
        </p:txBody>
      </p:sp>
      <p:sp>
        <p:nvSpPr>
          <p:cNvPr id="41" name="ZoneTexte 40">
            <a:extLst>
              <a:ext uri="{FF2B5EF4-FFF2-40B4-BE49-F238E27FC236}">
                <a16:creationId xmlns:a16="http://schemas.microsoft.com/office/drawing/2014/main" xmlns="" id="{58A2CDBE-81C9-42FE-B88B-F540D6141F90}"/>
              </a:ext>
            </a:extLst>
          </p:cNvPr>
          <p:cNvSpPr txBox="1"/>
          <p:nvPr/>
        </p:nvSpPr>
        <p:spPr>
          <a:xfrm>
            <a:off x="2371309" y="9245133"/>
            <a:ext cx="4043769" cy="246221"/>
          </a:xfrm>
          <a:prstGeom prst="rect">
            <a:avLst/>
          </a:prstGeom>
          <a:noFill/>
        </p:spPr>
        <p:txBody>
          <a:bodyPr wrap="square" rtlCol="0">
            <a:spAutoFit/>
          </a:bodyPr>
          <a:lstStyle/>
          <a:p>
            <a:r>
              <a:rPr lang="fr-FR" sz="1000" dirty="0" smtClean="0">
                <a:latin typeface="Garamond" panose="02020404030301010803" pitchFamily="18" charset="0"/>
              </a:rPr>
              <a:t>IPNS : </a:t>
            </a:r>
            <a:r>
              <a:rPr lang="fr-FR" sz="1000" dirty="0">
                <a:latin typeface="Garamond" panose="02020404030301010803" pitchFamily="18" charset="0"/>
              </a:rPr>
              <a:t>ne pas jeter sur la voie publique</a:t>
            </a:r>
          </a:p>
        </p:txBody>
      </p:sp>
    </p:spTree>
    <p:extLst>
      <p:ext uri="{BB962C8B-B14F-4D97-AF65-F5344CB8AC3E}">
        <p14:creationId xmlns:p14="http://schemas.microsoft.com/office/powerpoint/2010/main" val="1160070983"/>
      </p:ext>
    </p:extLst>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hèm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1831</TotalTime>
  <Words>522</Words>
  <Application>Microsoft Office PowerPoint</Application>
  <PresentationFormat>Format A4 (210 x 297 mm)</PresentationFormat>
  <Paragraphs>61</Paragraphs>
  <Slides>6</Slides>
  <Notes>0</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6</vt:i4>
      </vt:variant>
    </vt:vector>
  </HeadingPairs>
  <TitlesOfParts>
    <vt:vector size="16" baseType="lpstr">
      <vt:lpstr>Arial</vt:lpstr>
      <vt:lpstr>Brush Script MT</vt:lpstr>
      <vt:lpstr>Calibri</vt:lpstr>
      <vt:lpstr>Calibri Light</vt:lpstr>
      <vt:lpstr>Castellar</vt:lpstr>
      <vt:lpstr>Gabriola</vt:lpstr>
      <vt:lpstr>Garamond</vt:lpstr>
      <vt:lpstr>Times New Roman</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valérie Méron</dc:creator>
  <cp:lastModifiedBy>Compte Microsoft</cp:lastModifiedBy>
  <cp:revision>162</cp:revision>
  <cp:lastPrinted>2024-01-12T17:25:18Z</cp:lastPrinted>
  <dcterms:created xsi:type="dcterms:W3CDTF">2022-01-05T12:38:14Z</dcterms:created>
  <dcterms:modified xsi:type="dcterms:W3CDTF">2024-01-12T17:31:18Z</dcterms:modified>
</cp:coreProperties>
</file>